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xml" ContentType="application/vnd.openxmlformats-officedocument.presentationml.tags+xml"/>
  <Override PartName="/ppt/notesSlides/notesSlide46.xml" ContentType="application/vnd.openxmlformats-officedocument.presentationml.notesSlide+xml"/>
  <Override PartName="/ppt/tags/tag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sldIdLst>
    <p:sldId id="301" r:id="rId2"/>
    <p:sldId id="329" r:id="rId3"/>
    <p:sldId id="330" r:id="rId4"/>
    <p:sldId id="332" r:id="rId5"/>
    <p:sldId id="333" r:id="rId6"/>
    <p:sldId id="334" r:id="rId7"/>
    <p:sldId id="335" r:id="rId8"/>
    <p:sldId id="337" r:id="rId9"/>
    <p:sldId id="338" r:id="rId10"/>
    <p:sldId id="339" r:id="rId11"/>
    <p:sldId id="340" r:id="rId12"/>
    <p:sldId id="341" r:id="rId13"/>
    <p:sldId id="342" r:id="rId14"/>
    <p:sldId id="343" r:id="rId15"/>
    <p:sldId id="344" r:id="rId16"/>
    <p:sldId id="345" r:id="rId17"/>
    <p:sldId id="347" r:id="rId18"/>
    <p:sldId id="348" r:id="rId19"/>
    <p:sldId id="349" r:id="rId20"/>
    <p:sldId id="350" r:id="rId21"/>
    <p:sldId id="351" r:id="rId22"/>
    <p:sldId id="352" r:id="rId23"/>
    <p:sldId id="353" r:id="rId24"/>
    <p:sldId id="354"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400" r:id="rId70"/>
    <p:sldId id="401" r:id="rId71"/>
    <p:sldId id="402" r:id="rId72"/>
    <p:sldId id="403" r:id="rId73"/>
    <p:sldId id="404" r:id="rId74"/>
    <p:sldId id="405" r:id="rId75"/>
    <p:sldId id="406" r:id="rId76"/>
    <p:sldId id="407" r:id="rId77"/>
    <p:sldId id="408" r:id="rId78"/>
    <p:sldId id="409" r:id="rId79"/>
    <p:sldId id="410" r:id="rId80"/>
    <p:sldId id="411" r:id="rId81"/>
    <p:sldId id="412" r:id="rId82"/>
    <p:sldId id="413" r:id="rId83"/>
    <p:sldId id="414"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2" d="100"/>
          <a:sy n="42" d="100"/>
        </p:scale>
        <p:origin x="132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D81AC3-4A6D-4DC8-84EC-4D54D3BAB5F5}" type="datetimeFigureOut">
              <a:rPr lang="en-US" smtClean="0"/>
              <a:pPr/>
              <a:t>3/5/2014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A08B21-208B-4216-A5F4-75FA8459D3F9}" type="slidenum">
              <a:rPr lang="en-US" smtClean="0"/>
              <a:pPr/>
              <a:t>‹#›</a:t>
            </a:fld>
            <a:endParaRPr lang="en-US"/>
          </a:p>
        </p:txBody>
      </p:sp>
    </p:spTree>
    <p:extLst>
      <p:ext uri="{BB962C8B-B14F-4D97-AF65-F5344CB8AC3E}">
        <p14:creationId xmlns:p14="http://schemas.microsoft.com/office/powerpoint/2010/main" val="523123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29E7D0AF-B164-464E-A750-2DCA7D5D9115}" type="slidenum">
              <a:rPr lang="en-US" smtClean="0"/>
              <a:pPr/>
              <a:t>1</a:t>
            </a:fld>
            <a:endParaRPr lang="en-US" smtClean="0"/>
          </a:p>
        </p:txBody>
      </p:sp>
      <p:sp>
        <p:nvSpPr>
          <p:cNvPr id="41987" name="Rectangle 2"/>
          <p:cNvSpPr>
            <a:spLocks noGrp="1" noRot="1" noChangeAspect="1" noChangeArrowheads="1" noTextEdit="1"/>
          </p:cNvSpPr>
          <p:nvPr>
            <p:ph type="sldImg"/>
          </p:nvPr>
        </p:nvSpPr>
        <p:spPr>
          <a:xfrm>
            <a:off x="1143000" y="687388"/>
            <a:ext cx="4572000" cy="3429000"/>
          </a:xfrm>
          <a:ln/>
        </p:spPr>
      </p:sp>
      <p:sp>
        <p:nvSpPr>
          <p:cNvPr id="41988" name="Rectangle 3"/>
          <p:cNvSpPr>
            <a:spLocks noGrp="1" noChangeArrowheads="1"/>
          </p:cNvSpPr>
          <p:nvPr>
            <p:ph type="body" idx="1"/>
          </p:nvPr>
        </p:nvSpPr>
        <p:spPr>
          <a:xfrm>
            <a:off x="914711" y="4344025"/>
            <a:ext cx="5028579" cy="263890"/>
          </a:xfrm>
          <a:noFill/>
          <a:ln/>
        </p:spPr>
        <p:txBody>
          <a:bodyPr>
            <a:normAutofit lnSpcReduction="10000"/>
          </a:bodyPr>
          <a:lstStyle/>
          <a:p>
            <a:pPr eaLnBrk="1" hangingPunct="1"/>
            <a:endParaRPr lang="en-US" smtClean="0"/>
          </a:p>
        </p:txBody>
      </p:sp>
    </p:spTree>
    <p:extLst>
      <p:ext uri="{BB962C8B-B14F-4D97-AF65-F5344CB8AC3E}">
        <p14:creationId xmlns:p14="http://schemas.microsoft.com/office/powerpoint/2010/main" val="4272262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055"/>
          <p:cNvSpPr>
            <a:spLocks noGrp="1" noChangeArrowheads="1"/>
          </p:cNvSpPr>
          <p:nvPr>
            <p:ph type="sldNum" sz="quarter" idx="5"/>
          </p:nvPr>
        </p:nvSpPr>
        <p:spPr>
          <a:noFill/>
        </p:spPr>
        <p:txBody>
          <a:bodyPr/>
          <a:lstStyle/>
          <a:p>
            <a:fld id="{15504611-0F7D-42D8-9544-B3488BDB6962}" type="slidenum">
              <a:rPr lang="en-US" smtClean="0"/>
              <a:pPr/>
              <a:t>10</a:t>
            </a:fld>
            <a:endParaRPr lang="en-US"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7590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055"/>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C3ECC718-2147-4C9A-8635-86F8D997DB98}" type="slidenum">
              <a:rPr lang="en-US" sz="1200"/>
              <a:pPr algn="r"/>
              <a:t>11</a:t>
            </a:fld>
            <a:endParaRPr lang="en-US"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328407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055"/>
          <p:cNvSpPr>
            <a:spLocks noGrp="1" noChangeArrowheads="1"/>
          </p:cNvSpPr>
          <p:nvPr>
            <p:ph type="sldNum" sz="quarter" idx="5"/>
          </p:nvPr>
        </p:nvSpPr>
        <p:spPr>
          <a:noFill/>
        </p:spPr>
        <p:txBody>
          <a:bodyPr/>
          <a:lstStyle/>
          <a:p>
            <a:fld id="{58DC8FBE-8435-4C42-B13B-5F2A1EE55496}" type="slidenum">
              <a:rPr lang="en-US" smtClean="0"/>
              <a:pPr/>
              <a:t>12</a:t>
            </a:fld>
            <a:endParaRPr 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975296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055"/>
          <p:cNvSpPr>
            <a:spLocks noGrp="1" noChangeArrowheads="1"/>
          </p:cNvSpPr>
          <p:nvPr>
            <p:ph type="sldNum" sz="quarter" idx="5"/>
          </p:nvPr>
        </p:nvSpPr>
        <p:spPr>
          <a:noFill/>
        </p:spPr>
        <p:txBody>
          <a:bodyPr/>
          <a:lstStyle/>
          <a:p>
            <a:fld id="{B8DE9FD1-1415-424C-9A5A-CC7C0D7AAB37}" type="slidenum">
              <a:rPr lang="en-US" smtClean="0"/>
              <a:pPr/>
              <a:t>13</a:t>
            </a:fld>
            <a:endParaRPr 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071249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055"/>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58AB2C9C-E0CF-4B81-8309-86EDCEDE47F2}" type="slidenum">
              <a:rPr lang="en-US" sz="1200"/>
              <a:pPr algn="r"/>
              <a:t>14</a:t>
            </a:fld>
            <a:endParaRPr 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783367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055"/>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B6573F1C-F217-4990-8E50-71DDB51B3587}" type="slidenum">
              <a:rPr lang="en-US" sz="1200"/>
              <a:pPr algn="r"/>
              <a:t>15</a:t>
            </a:fld>
            <a:endParaRPr lang="en-US" sz="12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994186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055"/>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80586674-6A37-4247-A54D-71F0A0181EA4}" type="slidenum">
              <a:rPr lang="en-US" sz="1200"/>
              <a:pPr algn="r"/>
              <a:t>16</a:t>
            </a:fld>
            <a:endParaRPr lang="en-US"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62774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055"/>
          <p:cNvSpPr>
            <a:spLocks noGrp="1" noChangeArrowheads="1"/>
          </p:cNvSpPr>
          <p:nvPr>
            <p:ph type="sldNum" sz="quarter" idx="5"/>
          </p:nvPr>
        </p:nvSpPr>
        <p:spPr>
          <a:noFill/>
        </p:spPr>
        <p:txBody>
          <a:bodyPr/>
          <a:lstStyle/>
          <a:p>
            <a:fld id="{306F43DF-F543-421B-972E-371FBFFCBDC6}" type="slidenum">
              <a:rPr lang="en-US" smtClean="0"/>
              <a:pPr/>
              <a:t>17</a:t>
            </a:fld>
            <a:endParaRPr lang="en-US"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marL="228600" indent="-228600"/>
            <a:endParaRPr lang="en-US" dirty="0" smtClean="0"/>
          </a:p>
        </p:txBody>
      </p:sp>
    </p:spTree>
    <p:extLst>
      <p:ext uri="{BB962C8B-B14F-4D97-AF65-F5344CB8AC3E}">
        <p14:creationId xmlns:p14="http://schemas.microsoft.com/office/powerpoint/2010/main" val="2199469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055"/>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59DC8CB3-DC18-4F98-8F2E-6BAFDB5D3E58}" type="slidenum">
              <a:rPr lang="en-US" sz="1200"/>
              <a:pPr algn="r"/>
              <a:t>18</a:t>
            </a:fld>
            <a:endParaRPr lang="en-US"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191621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055"/>
          <p:cNvSpPr>
            <a:spLocks noGrp="1" noChangeArrowheads="1"/>
          </p:cNvSpPr>
          <p:nvPr>
            <p:ph type="sldNum" sz="quarter" idx="5"/>
          </p:nvPr>
        </p:nvSpPr>
        <p:spPr>
          <a:noFill/>
        </p:spPr>
        <p:txBody>
          <a:bodyPr/>
          <a:lstStyle/>
          <a:p>
            <a:fld id="{9FE5ADC3-5ACA-4449-8792-F5F255026A7A}" type="slidenum">
              <a:rPr lang="en-US" smtClean="0"/>
              <a:pPr/>
              <a:t>19</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59332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055"/>
          <p:cNvSpPr>
            <a:spLocks noGrp="1" noChangeArrowheads="1"/>
          </p:cNvSpPr>
          <p:nvPr>
            <p:ph type="sldNum" sz="quarter" idx="5"/>
          </p:nvPr>
        </p:nvSpPr>
        <p:spPr>
          <a:noFill/>
        </p:spPr>
        <p:txBody>
          <a:bodyPr/>
          <a:lstStyle/>
          <a:p>
            <a:fld id="{E70D61A8-39FD-46D9-BF34-952B40F4CB08}" type="slidenum">
              <a:rPr lang="en-US" smtClean="0"/>
              <a:pPr/>
              <a:t>2</a:t>
            </a:fld>
            <a:endParaRPr lang="en-US" smtClean="0"/>
          </a:p>
        </p:txBody>
      </p:sp>
      <p:sp>
        <p:nvSpPr>
          <p:cNvPr id="49155" name="Rectangle 3074"/>
          <p:cNvSpPr>
            <a:spLocks noGrp="1" noRot="1" noChangeAspect="1" noChangeArrowheads="1" noTextEdit="1"/>
          </p:cNvSpPr>
          <p:nvPr>
            <p:ph type="sldImg"/>
          </p:nvPr>
        </p:nvSpPr>
        <p:spPr>
          <a:solidFill>
            <a:srgbClr val="FFFFFF"/>
          </a:solidFill>
          <a:ln/>
        </p:spPr>
      </p:sp>
      <p:sp>
        <p:nvSpPr>
          <p:cNvPr id="49156" name="Rectangle 3075"/>
          <p:cNvSpPr>
            <a:spLocks noGrp="1" noChangeArrowheads="1"/>
          </p:cNvSpPr>
          <p:nvPr>
            <p:ph type="body" idx="1"/>
          </p:nvPr>
        </p:nvSpPr>
        <p:spPr>
          <a:solidFill>
            <a:srgbClr val="FFFFFF"/>
          </a:solidFill>
          <a:ln>
            <a:solidFill>
              <a:srgbClr val="000000"/>
            </a:solidFill>
          </a:ln>
        </p:spPr>
        <p:txBody>
          <a:bodyPr/>
          <a:lstStyle/>
          <a:p>
            <a:pPr marL="228600" indent="-228600" eaLnBrk="1" hangingPunct="1"/>
            <a:endParaRPr lang="en-US" dirty="0" smtClean="0"/>
          </a:p>
        </p:txBody>
      </p:sp>
    </p:spTree>
    <p:extLst>
      <p:ext uri="{BB962C8B-B14F-4D97-AF65-F5344CB8AC3E}">
        <p14:creationId xmlns:p14="http://schemas.microsoft.com/office/powerpoint/2010/main" val="312471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055"/>
          <p:cNvSpPr>
            <a:spLocks noGrp="1" noChangeArrowheads="1"/>
          </p:cNvSpPr>
          <p:nvPr>
            <p:ph type="sldNum" sz="quarter" idx="5"/>
          </p:nvPr>
        </p:nvSpPr>
        <p:spPr>
          <a:noFill/>
        </p:spPr>
        <p:txBody>
          <a:bodyPr/>
          <a:lstStyle/>
          <a:p>
            <a:fld id="{EBC4D337-372C-4CB6-8E31-12640B6B60BB}" type="slidenum">
              <a:rPr lang="en-US" smtClean="0"/>
              <a:pPr/>
              <a:t>20</a:t>
            </a:fld>
            <a:endParaRPr lang="en-US"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marL="228600" indent="-228600"/>
            <a:endParaRPr lang="en-US" dirty="0" smtClean="0"/>
          </a:p>
        </p:txBody>
      </p:sp>
    </p:spTree>
    <p:extLst>
      <p:ext uri="{BB962C8B-B14F-4D97-AF65-F5344CB8AC3E}">
        <p14:creationId xmlns:p14="http://schemas.microsoft.com/office/powerpoint/2010/main" val="3585565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055"/>
          <p:cNvSpPr>
            <a:spLocks noGrp="1" noChangeArrowheads="1"/>
          </p:cNvSpPr>
          <p:nvPr>
            <p:ph type="sldNum" sz="quarter" idx="5"/>
          </p:nvPr>
        </p:nvSpPr>
        <p:spPr>
          <a:noFill/>
        </p:spPr>
        <p:txBody>
          <a:bodyPr/>
          <a:lstStyle/>
          <a:p>
            <a:fld id="{34182815-00AB-42BF-B517-9BCB9EFF1C60}" type="slidenum">
              <a:rPr lang="en-US" smtClean="0"/>
              <a:pPr/>
              <a:t>21</a:t>
            </a:fld>
            <a:endParaRPr lang="en-US"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453926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055"/>
          <p:cNvSpPr>
            <a:spLocks noGrp="1" noChangeArrowheads="1"/>
          </p:cNvSpPr>
          <p:nvPr>
            <p:ph type="sldNum" sz="quarter" idx="5"/>
          </p:nvPr>
        </p:nvSpPr>
        <p:spPr>
          <a:noFill/>
        </p:spPr>
        <p:txBody>
          <a:bodyPr/>
          <a:lstStyle/>
          <a:p>
            <a:fld id="{C89ACEF8-C638-4275-848D-985B8F1E1849}" type="slidenum">
              <a:rPr lang="en-US" smtClean="0"/>
              <a:pPr/>
              <a:t>22</a:t>
            </a:fld>
            <a:endParaRPr lang="en-US"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73716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055"/>
          <p:cNvSpPr>
            <a:spLocks noGrp="1" noChangeArrowheads="1"/>
          </p:cNvSpPr>
          <p:nvPr>
            <p:ph type="sldNum" sz="quarter" idx="5"/>
          </p:nvPr>
        </p:nvSpPr>
        <p:spPr>
          <a:noFill/>
        </p:spPr>
        <p:txBody>
          <a:bodyPr/>
          <a:lstStyle/>
          <a:p>
            <a:fld id="{4D79CFAC-377C-44EB-957C-8332C150EC01}" type="slidenum">
              <a:rPr lang="en-US" smtClean="0"/>
              <a:pPr/>
              <a:t>23</a:t>
            </a:fld>
            <a:endParaRPr lang="en-US"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185042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055"/>
          <p:cNvSpPr>
            <a:spLocks noGrp="1" noChangeArrowheads="1"/>
          </p:cNvSpPr>
          <p:nvPr>
            <p:ph type="sldNum" sz="quarter" idx="5"/>
          </p:nvPr>
        </p:nvSpPr>
        <p:spPr>
          <a:noFill/>
        </p:spPr>
        <p:txBody>
          <a:bodyPr/>
          <a:lstStyle/>
          <a:p>
            <a:fld id="{FC2A7875-06BA-4AA2-B353-FC4CDE82A8E9}" type="slidenum">
              <a:rPr lang="en-US" smtClean="0"/>
              <a:pPr/>
              <a:t>24</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2418257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055"/>
          <p:cNvSpPr>
            <a:spLocks noGrp="1" noChangeArrowheads="1"/>
          </p:cNvSpPr>
          <p:nvPr>
            <p:ph type="sldNum" sz="quarter" idx="5"/>
          </p:nvPr>
        </p:nvSpPr>
        <p:spPr>
          <a:noFill/>
        </p:spPr>
        <p:txBody>
          <a:bodyPr/>
          <a:lstStyle/>
          <a:p>
            <a:fld id="{33CDFEE7-3B94-4B3B-B887-8890CAEA4405}" type="slidenum">
              <a:rPr lang="en-US" smtClean="0"/>
              <a:pPr/>
              <a:t>25</a:t>
            </a:fld>
            <a:endParaRPr lang="en-US" smtClean="0"/>
          </a:p>
        </p:txBody>
      </p:sp>
      <p:sp>
        <p:nvSpPr>
          <p:cNvPr id="76803" name="Rectangle 3074"/>
          <p:cNvSpPr>
            <a:spLocks noGrp="1" noRot="1" noChangeAspect="1" noChangeArrowheads="1" noTextEdit="1"/>
          </p:cNvSpPr>
          <p:nvPr>
            <p:ph type="sldImg"/>
          </p:nvPr>
        </p:nvSpPr>
        <p:spPr>
          <a:solidFill>
            <a:srgbClr val="FFFFFF"/>
          </a:solidFill>
          <a:ln/>
        </p:spPr>
      </p:sp>
      <p:sp>
        <p:nvSpPr>
          <p:cNvPr id="76804" name="Rectangle 3075"/>
          <p:cNvSpPr>
            <a:spLocks noGrp="1" noChangeArrowheads="1"/>
          </p:cNvSpPr>
          <p:nvPr>
            <p:ph type="body" idx="1"/>
          </p:nvPr>
        </p:nvSpPr>
        <p:spPr>
          <a:solidFill>
            <a:srgbClr val="FFFFFF"/>
          </a:solidFill>
          <a:ln>
            <a:solidFill>
              <a:srgbClr val="000000"/>
            </a:solidFill>
          </a:ln>
        </p:spPr>
        <p:txBody>
          <a:bodyPr/>
          <a:lstStyle/>
          <a:p>
            <a:pPr marL="228600" indent="-228600" eaLnBrk="1" hangingPunct="1"/>
            <a:endParaRPr lang="en-US" dirty="0" smtClean="0"/>
          </a:p>
        </p:txBody>
      </p:sp>
    </p:spTree>
    <p:extLst>
      <p:ext uri="{BB962C8B-B14F-4D97-AF65-F5344CB8AC3E}">
        <p14:creationId xmlns:p14="http://schemas.microsoft.com/office/powerpoint/2010/main" val="3502461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055"/>
          <p:cNvSpPr>
            <a:spLocks noGrp="1" noChangeArrowheads="1"/>
          </p:cNvSpPr>
          <p:nvPr>
            <p:ph type="sldNum" sz="quarter" idx="5"/>
          </p:nvPr>
        </p:nvSpPr>
        <p:spPr>
          <a:noFill/>
        </p:spPr>
        <p:txBody>
          <a:bodyPr/>
          <a:lstStyle/>
          <a:p>
            <a:fld id="{2437826A-3327-4061-86B0-679C8D451E77}" type="slidenum">
              <a:rPr lang="en-US" smtClean="0"/>
              <a:pPr/>
              <a:t>26</a:t>
            </a:fld>
            <a:endParaRPr lang="en-US"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1636119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055"/>
          <p:cNvSpPr>
            <a:spLocks noGrp="1" noChangeArrowheads="1"/>
          </p:cNvSpPr>
          <p:nvPr>
            <p:ph type="sldNum" sz="quarter" idx="5"/>
          </p:nvPr>
        </p:nvSpPr>
        <p:spPr>
          <a:noFill/>
        </p:spPr>
        <p:txBody>
          <a:bodyPr/>
          <a:lstStyle/>
          <a:p>
            <a:fld id="{15856C49-ED78-410F-BA9C-106E6DD85AA8}" type="slidenum">
              <a:rPr lang="en-US" smtClean="0"/>
              <a:pPr/>
              <a:t>27</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460550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055"/>
          <p:cNvSpPr>
            <a:spLocks noGrp="1" noChangeArrowheads="1"/>
          </p:cNvSpPr>
          <p:nvPr>
            <p:ph type="sldNum" sz="quarter" idx="5"/>
          </p:nvPr>
        </p:nvSpPr>
        <p:spPr>
          <a:noFill/>
        </p:spPr>
        <p:txBody>
          <a:bodyPr/>
          <a:lstStyle/>
          <a:p>
            <a:fld id="{42FA8151-FF4E-4A2D-A481-218AED92D021}" type="slidenum">
              <a:rPr lang="en-US" smtClean="0"/>
              <a:pPr/>
              <a:t>28</a:t>
            </a:fld>
            <a:endParaRPr lang="en-US"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997728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055"/>
          <p:cNvSpPr>
            <a:spLocks noGrp="1" noChangeArrowheads="1"/>
          </p:cNvSpPr>
          <p:nvPr>
            <p:ph type="sldNum" sz="quarter" idx="5"/>
          </p:nvPr>
        </p:nvSpPr>
        <p:spPr>
          <a:noFill/>
        </p:spPr>
        <p:txBody>
          <a:bodyPr/>
          <a:lstStyle/>
          <a:p>
            <a:fld id="{6ECDCBE0-03E1-4E79-B290-0DD3A713988C}" type="slidenum">
              <a:rPr lang="en-US" smtClean="0"/>
              <a:pPr/>
              <a:t>29</a:t>
            </a:fld>
            <a:endParaRPr lang="en-US"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marL="228600" indent="-228600"/>
            <a:endParaRPr lang="en-US" dirty="0" smtClean="0"/>
          </a:p>
        </p:txBody>
      </p:sp>
    </p:spTree>
    <p:extLst>
      <p:ext uri="{BB962C8B-B14F-4D97-AF65-F5344CB8AC3E}">
        <p14:creationId xmlns:p14="http://schemas.microsoft.com/office/powerpoint/2010/main" val="395831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055"/>
          <p:cNvSpPr>
            <a:spLocks noGrp="1" noChangeArrowheads="1"/>
          </p:cNvSpPr>
          <p:nvPr>
            <p:ph type="sldNum" sz="quarter" idx="5"/>
          </p:nvPr>
        </p:nvSpPr>
        <p:spPr>
          <a:noFill/>
        </p:spPr>
        <p:txBody>
          <a:bodyPr/>
          <a:lstStyle/>
          <a:p>
            <a:fld id="{B324B450-8301-42BA-A13E-49264D01F3D3}" type="slidenum">
              <a:rPr lang="en-US" smtClean="0"/>
              <a:pPr/>
              <a:t>3</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459837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055"/>
          <p:cNvSpPr>
            <a:spLocks noGrp="1" noChangeArrowheads="1"/>
          </p:cNvSpPr>
          <p:nvPr>
            <p:ph type="sldNum" sz="quarter" idx="5"/>
          </p:nvPr>
        </p:nvSpPr>
        <p:spPr>
          <a:noFill/>
        </p:spPr>
        <p:txBody>
          <a:bodyPr/>
          <a:lstStyle/>
          <a:p>
            <a:fld id="{62478CC3-9E95-4EF5-BE32-A5371174FAB7}" type="slidenum">
              <a:rPr lang="en-US" smtClean="0"/>
              <a:pPr/>
              <a:t>30</a:t>
            </a:fld>
            <a:endParaRPr lang="en-US"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417684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055"/>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B464535F-BA41-45D6-BE96-B4811397AF18}" type="slidenum">
              <a:rPr lang="en-US" sz="1200"/>
              <a:pPr algn="r"/>
              <a:t>31</a:t>
            </a:fld>
            <a:endParaRPr lang="en-US"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427579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30720"/>
          <p:cNvSpPr>
            <a:spLocks noGrp="1" noRot="1" noChangeAspect="1" noChangeArrowheads="1" noTextEdit="1"/>
          </p:cNvSpPr>
          <p:nvPr>
            <p:ph type="sldImg"/>
          </p:nvPr>
        </p:nvSpPr>
        <p:spPr>
          <a:noFill/>
          <a:ln cap="flat">
            <a:headEnd type="none" w="med" len="med"/>
            <a:tailEnd type="none" w="med" len="med"/>
          </a:ln>
        </p:spPr>
      </p:sp>
      <p:sp>
        <p:nvSpPr>
          <p:cNvPr id="165891" name="Rectangle 165890"/>
          <p:cNvSpPr>
            <a:spLocks noGrp="1" noChangeArrowheads="1"/>
          </p:cNvSpPr>
          <p:nvPr>
            <p:ph type="body" idx="1"/>
          </p:nvPr>
        </p:nvSpPr>
        <p:spPr>
          <a:noFill/>
          <a:ln/>
        </p:spPr>
        <p:txBody>
          <a:bodyPr/>
          <a:lstStyle/>
          <a:p>
            <a:endParaRPr lang="en-US" sz="1000"/>
          </a:p>
        </p:txBody>
      </p:sp>
    </p:spTree>
    <p:extLst>
      <p:ext uri="{BB962C8B-B14F-4D97-AF65-F5344CB8AC3E}">
        <p14:creationId xmlns:p14="http://schemas.microsoft.com/office/powerpoint/2010/main" val="1992491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1744"/>
          <p:cNvSpPr>
            <a:spLocks noGrp="1" noRot="1" noChangeAspect="1" noTextEdit="1"/>
          </p:cNvSpPr>
          <p:nvPr>
            <p:ph type="sldImg"/>
          </p:nvPr>
        </p:nvSpPr>
        <p:spPr>
          <a:noFill/>
          <a:ln w="12700" cap="flat">
            <a:headEnd type="none" w="med" len="med"/>
            <a:tailEnd type="none" w="med" len="med"/>
          </a:ln>
        </p:spPr>
      </p:sp>
      <p:sp>
        <p:nvSpPr>
          <p:cNvPr id="27650" name="Rectangle 27649"/>
          <p:cNvSpPr>
            <a:spLocks noGrp="1"/>
          </p:cNvSpPr>
          <p:nvPr>
            <p:ph type="body" idx="1"/>
          </p:nvPr>
        </p:nvSpPr>
        <p:spPr>
          <a:noFill/>
          <a:ln/>
        </p:spPr>
        <p:txBody>
          <a:bodyPr/>
          <a:lstStyle/>
          <a:p>
            <a:pPr eaLnBrk="1">
              <a:lnSpc>
                <a:spcPct val="80000"/>
              </a:lnSpc>
            </a:pPr>
            <a:endParaRPr lang="en-US" sz="900"/>
          </a:p>
        </p:txBody>
      </p:sp>
      <p:sp>
        <p:nvSpPr>
          <p:cNvPr id="27651" name="Rectangle 27650"/>
          <p:cNvSpPr>
            <a:spLocks noGrp="1"/>
          </p:cNvSpPr>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anchor="b"/>
          <a:lstStyle/>
          <a:p>
            <a:pPr hangingPunct="0"/>
            <a:fld id="{3FDDA57F-9999-4D6F-9B87-38CB9F8C4488}" type="slidenum">
              <a:rPr lang="en-US" sz="1200"/>
              <a:pPr hangingPunct="0"/>
              <a:t>33</a:t>
            </a:fld>
            <a:endParaRPr lang="en-US"/>
          </a:p>
        </p:txBody>
      </p:sp>
    </p:spTree>
    <p:extLst>
      <p:ext uri="{BB962C8B-B14F-4D97-AF65-F5344CB8AC3E}">
        <p14:creationId xmlns:p14="http://schemas.microsoft.com/office/powerpoint/2010/main" val="2399021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2768"/>
          <p:cNvSpPr>
            <a:spLocks noGrp="1" noRot="1" noChangeAspect="1" noChangeArrowheads="1" noTextEdit="1"/>
          </p:cNvSpPr>
          <p:nvPr>
            <p:ph type="sldImg"/>
          </p:nvPr>
        </p:nvSpPr>
        <p:spPr>
          <a:xfrm>
            <a:off x="1144588" y="685800"/>
            <a:ext cx="4572000" cy="3429000"/>
          </a:xfrm>
          <a:noFill/>
          <a:ln cap="flat">
            <a:headEnd type="none" w="med" len="med"/>
            <a:tailEnd type="none" w="med" len="med"/>
          </a:ln>
        </p:spPr>
      </p:sp>
      <p:sp>
        <p:nvSpPr>
          <p:cNvPr id="52227" name="Rectangle 52226"/>
          <p:cNvSpPr>
            <a:spLocks noGrp="1" noChangeArrowheads="1"/>
          </p:cNvSpPr>
          <p:nvPr>
            <p:ph type="body" idx="1"/>
          </p:nvPr>
        </p:nvSpPr>
        <p:spPr>
          <a:xfrm>
            <a:off x="685800" y="4344988"/>
            <a:ext cx="5486400" cy="4113212"/>
          </a:xfrm>
          <a:noFill/>
          <a:ln/>
        </p:spPr>
        <p:txBody>
          <a:bodyPr/>
          <a:lstStyle/>
          <a:p>
            <a:pPr>
              <a:lnSpc>
                <a:spcPct val="80000"/>
              </a:lnSpc>
            </a:pPr>
            <a:endParaRPr lang="en-US" sz="800"/>
          </a:p>
        </p:txBody>
      </p:sp>
      <p:sp>
        <p:nvSpPr>
          <p:cNvPr id="52228" name="Rectangle 52227"/>
          <p:cNvSpPr>
            <a:spLocks noGrp="1" noChangeArrowheads="1"/>
          </p:cNvSpPr>
          <p:nvPr/>
        </p:nvSpPr>
        <p:spPr bwMode="auto">
          <a:xfrm>
            <a:off x="3884613" y="0"/>
            <a:ext cx="2971800" cy="457200"/>
          </a:xfrm>
          <a:prstGeom prst="rect">
            <a:avLst/>
          </a:prstGeom>
          <a:noFill/>
          <a:ln w="9525" cap="flat" cmpd="sng" algn="ctr">
            <a:noFill/>
            <a:prstDash val="solid"/>
            <a:miter lim="800000"/>
            <a:headEnd type="none" w="med" len="med"/>
            <a:tailEnd type="none" w="med" len="med"/>
          </a:ln>
          <a:effectLst/>
        </p:spPr>
        <p:txBody>
          <a:bodyPr/>
          <a:lstStyle/>
          <a:p>
            <a:pPr algn="r" eaLnBrk="0"/>
            <a:fld id="{2B2AFB18-04AE-4415-A752-E8C2A773C682}" type="datetime8">
              <a:rPr lang="en-US" sz="1200">
                <a:latin typeface="Times New Roman" pitchFamily="18" charset="0"/>
              </a:rPr>
              <a:pPr algn="r" eaLnBrk="0"/>
              <a:t>3/5/2014 2:13 PM</a:t>
            </a:fld>
            <a:endParaRPr lang="en-US" sz="1200">
              <a:latin typeface="Times New Roman" pitchFamily="18" charset="0"/>
            </a:endParaRPr>
          </a:p>
        </p:txBody>
      </p:sp>
      <p:sp>
        <p:nvSpPr>
          <p:cNvPr id="52229" name="Rectangle 52228"/>
          <p:cNvSpPr>
            <a:spLocks noGrp="1" noChangeArrowheads="1"/>
          </p:cNvSpPr>
          <p:nvPr/>
        </p:nvSpPr>
        <p:spPr bwMode="auto">
          <a:xfrm>
            <a:off x="5583238" y="8683625"/>
            <a:ext cx="1273175" cy="458788"/>
          </a:xfrm>
          <a:prstGeom prst="rect">
            <a:avLst/>
          </a:prstGeom>
          <a:noFill/>
          <a:ln w="9525" cap="flat" cmpd="sng" algn="ctr">
            <a:noFill/>
            <a:prstDash val="solid"/>
            <a:miter lim="800000"/>
            <a:headEnd type="none" w="med" len="med"/>
            <a:tailEnd type="none" w="med" len="med"/>
          </a:ln>
          <a:effectLst/>
        </p:spPr>
        <p:txBody>
          <a:bodyPr anchor="b"/>
          <a:lstStyle/>
          <a:p>
            <a:pPr algn="r" eaLnBrk="0"/>
            <a:fld id="{A335B7FE-AB1E-4A06-AAAB-E0B4243FF461}" type="slidenum">
              <a:rPr lang="en-US" sz="1200">
                <a:latin typeface="Times New Roman" pitchFamily="18" charset="0"/>
              </a:rPr>
              <a:pPr algn="r" eaLnBrk="0"/>
              <a:t>34</a:t>
            </a:fld>
            <a:endParaRPr lang="en-US" sz="1200">
              <a:latin typeface="Times New Roman" pitchFamily="18" charset="0"/>
            </a:endParaRPr>
          </a:p>
        </p:txBody>
      </p:sp>
      <p:sp>
        <p:nvSpPr>
          <p:cNvPr id="52230" name="Rectangle 52229"/>
          <p:cNvSpPr>
            <a:spLocks noGrp="1" noChangeArrowheads="1"/>
          </p:cNvSpPr>
          <p:nvPr/>
        </p:nvSpPr>
        <p:spPr bwMode="auto">
          <a:xfrm>
            <a:off x="0" y="8791575"/>
            <a:ext cx="5667375" cy="350838"/>
          </a:xfrm>
          <a:prstGeom prst="rect">
            <a:avLst/>
          </a:prstGeom>
          <a:noFill/>
          <a:ln w="9525" cap="flat" cmpd="sng" algn="ctr">
            <a:noFill/>
            <a:prstDash val="solid"/>
            <a:miter lim="800000"/>
            <a:headEnd type="none" w="med" len="med"/>
            <a:tailEnd type="none" w="med" len="med"/>
          </a:ln>
          <a:effectLst/>
        </p:spPr>
        <p:txBody>
          <a:bodyPr anchor="b"/>
          <a:lstStyle/>
          <a:p>
            <a:pPr eaLnBrk="0"/>
            <a:r>
              <a:rPr lang="en-US" sz="800">
                <a:latin typeface="Franklin Gothic Book" pitchFamily="34" charset="0"/>
              </a:rPr>
              <a:t>© 2004 Microsoft Corporation. All rights reserved.</a:t>
            </a:r>
            <a:endParaRPr lang="en-US">
              <a:latin typeface="Calibri" pitchFamily="34" charset="0"/>
            </a:endParaRPr>
          </a:p>
          <a:p>
            <a:pPr hangingPunct="0"/>
            <a:r>
              <a:rPr lang="en-US" sz="800">
                <a:latin typeface="Franklin Gothic Book" pitchFamily="34" charset="0"/>
              </a:rPr>
              <a:t>This presentation is for informational purposes only. Microsoft makes no warranties, express or implied, in this summary.</a:t>
            </a:r>
          </a:p>
        </p:txBody>
      </p:sp>
      <p:sp>
        <p:nvSpPr>
          <p:cNvPr id="52231" name="Rectangle 52230"/>
          <p:cNvSpPr>
            <a:spLocks noGrp="1" noChangeArrowheads="1"/>
          </p:cNvSpPr>
          <p:nvPr/>
        </p:nvSpPr>
        <p:spPr bwMode="auto">
          <a:xfrm>
            <a:off x="0" y="0"/>
            <a:ext cx="2971800" cy="457200"/>
          </a:xfrm>
          <a:prstGeom prst="rect">
            <a:avLst/>
          </a:prstGeom>
          <a:noFill/>
          <a:ln w="9525" cap="flat" cmpd="sng" algn="ctr">
            <a:noFill/>
            <a:prstDash val="solid"/>
            <a:miter lim="800000"/>
            <a:headEnd type="none" w="med" len="med"/>
            <a:tailEnd type="none" w="med" len="med"/>
          </a:ln>
          <a:effectLst/>
        </p:spPr>
        <p:txBody>
          <a:bodyPr/>
          <a:lstStyle/>
          <a:p>
            <a:pPr eaLnBrk="0"/>
            <a:r>
              <a:rPr lang="en-US" sz="1200">
                <a:latin typeface="Times New Roman" pitchFamily="18" charset="0"/>
              </a:rPr>
              <a:t>Next Generation Business Solutions Platform Strategy Review</a:t>
            </a:r>
            <a:endParaRPr lang="en-US">
              <a:latin typeface="Calibri" pitchFamily="34" charset="0"/>
            </a:endParaRPr>
          </a:p>
        </p:txBody>
      </p:sp>
    </p:spTree>
    <p:extLst>
      <p:ext uri="{BB962C8B-B14F-4D97-AF65-F5344CB8AC3E}">
        <p14:creationId xmlns:p14="http://schemas.microsoft.com/office/powerpoint/2010/main" val="1233338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3792"/>
          <p:cNvSpPr>
            <a:spLocks noGrp="1" noRot="1" noChangeAspect="1" noChangeArrowheads="1" noTextEdit="1"/>
          </p:cNvSpPr>
          <p:nvPr>
            <p:ph type="sldImg"/>
          </p:nvPr>
        </p:nvSpPr>
        <p:spPr>
          <a:noFill/>
          <a:ln cap="flat">
            <a:headEnd type="none" w="med" len="med"/>
            <a:tailEnd type="none" w="med" len="med"/>
          </a:ln>
        </p:spPr>
      </p:sp>
      <p:sp>
        <p:nvSpPr>
          <p:cNvPr id="125955" name="Rectangle 125954"/>
          <p:cNvSpPr>
            <a:spLocks noGrp="1" noChangeArrowheads="1"/>
          </p:cNvSpPr>
          <p:nvPr>
            <p:ph type="body" idx="1"/>
          </p:nvPr>
        </p:nvSpPr>
        <p:spPr>
          <a:xfrm>
            <a:off x="685800" y="4344988"/>
            <a:ext cx="5486400" cy="4113212"/>
          </a:xfrm>
          <a:noFill/>
          <a:ln/>
        </p:spPr>
        <p:txBody>
          <a:bodyPr/>
          <a:lstStyle/>
          <a:p>
            <a:pPr hangingPunct="1"/>
            <a:endParaRPr lang="en-US"/>
          </a:p>
        </p:txBody>
      </p:sp>
    </p:spTree>
    <p:extLst>
      <p:ext uri="{BB962C8B-B14F-4D97-AF65-F5344CB8AC3E}">
        <p14:creationId xmlns:p14="http://schemas.microsoft.com/office/powerpoint/2010/main" val="3329424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38912"/>
          <p:cNvSpPr>
            <a:spLocks noGrp="1" noRot="1" noChangeAspect="1" noChangeArrowheads="1" noTextEdit="1"/>
          </p:cNvSpPr>
          <p:nvPr>
            <p:ph type="sldImg"/>
          </p:nvPr>
        </p:nvSpPr>
        <p:spPr>
          <a:noFill/>
          <a:ln cap="flat">
            <a:headEnd type="none" w="med" len="med"/>
            <a:tailEnd type="none" w="med" len="med"/>
          </a:ln>
        </p:spPr>
      </p:sp>
      <p:sp>
        <p:nvSpPr>
          <p:cNvPr id="98307" name="Rectangle 98306"/>
          <p:cNvSpPr>
            <a:spLocks noGrp="1" noChangeArrowheads="1"/>
          </p:cNvSpPr>
          <p:nvPr>
            <p:ph type="body" idx="1"/>
          </p:nvPr>
        </p:nvSpPr>
        <p:spPr>
          <a:xfrm>
            <a:off x="685800" y="4344988"/>
            <a:ext cx="5486400" cy="4113212"/>
          </a:xfrm>
          <a:noFill/>
          <a:ln/>
        </p:spPr>
        <p:txBody>
          <a:bodyPr/>
          <a:lstStyle/>
          <a:p>
            <a:endParaRPr lang="en-US"/>
          </a:p>
        </p:txBody>
      </p:sp>
    </p:spTree>
    <p:extLst>
      <p:ext uri="{BB962C8B-B14F-4D97-AF65-F5344CB8AC3E}">
        <p14:creationId xmlns:p14="http://schemas.microsoft.com/office/powerpoint/2010/main" val="2279723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39936"/>
          <p:cNvSpPr>
            <a:spLocks noGrp="1" noRot="1" noChangeAspect="1" noChangeArrowheads="1" noTextEdit="1"/>
          </p:cNvSpPr>
          <p:nvPr>
            <p:ph type="sldImg"/>
          </p:nvPr>
        </p:nvSpPr>
        <p:spPr>
          <a:xfrm>
            <a:off x="1143000" y="682625"/>
            <a:ext cx="4572000" cy="3429000"/>
          </a:xfrm>
          <a:noFill/>
          <a:ln cap="flat">
            <a:headEnd type="none" w="med" len="med"/>
            <a:tailEnd type="none" w="med" len="med"/>
          </a:ln>
        </p:spPr>
      </p:sp>
      <p:sp>
        <p:nvSpPr>
          <p:cNvPr id="123907" name="Rectangle 123906"/>
          <p:cNvSpPr>
            <a:spLocks noGrp="1" noChangeArrowheads="1"/>
          </p:cNvSpPr>
          <p:nvPr>
            <p:ph type="body" idx="1"/>
          </p:nvPr>
        </p:nvSpPr>
        <p:spPr>
          <a:xfrm>
            <a:off x="685800" y="4344988"/>
            <a:ext cx="5486400" cy="4113212"/>
          </a:xfrm>
          <a:noFill/>
          <a:ln/>
        </p:spPr>
        <p:txBody>
          <a:bodyPr/>
          <a:lstStyle/>
          <a:p>
            <a:endParaRPr lang="en-US" b="1"/>
          </a:p>
        </p:txBody>
      </p:sp>
      <p:sp>
        <p:nvSpPr>
          <p:cNvPr id="123908" name="Rectangle 123907"/>
          <p:cNvSpPr>
            <a:spLocks noGrp="1" noChangeArrowheads="1"/>
          </p:cNvSpPr>
          <p:nvPr/>
        </p:nvSpPr>
        <p:spPr bwMode="auto">
          <a:xfrm>
            <a:off x="3884613" y="0"/>
            <a:ext cx="2971800" cy="457200"/>
          </a:xfrm>
          <a:prstGeom prst="rect">
            <a:avLst/>
          </a:prstGeom>
          <a:noFill/>
          <a:ln w="9525" cap="flat" cmpd="sng" algn="ctr">
            <a:noFill/>
            <a:prstDash val="solid"/>
            <a:miter lim="800000"/>
            <a:headEnd type="none" w="med" len="med"/>
            <a:tailEnd type="none" w="med" len="med"/>
          </a:ln>
          <a:effectLst/>
        </p:spPr>
        <p:txBody>
          <a:bodyPr/>
          <a:lstStyle/>
          <a:p>
            <a:pPr algn="r" eaLnBrk="0"/>
            <a:fld id="{D6D6F48F-6CA5-469B-BAC4-832C0BEBB01E}" type="datetime8">
              <a:rPr lang="en-US" sz="1200">
                <a:latin typeface="Times New Roman" pitchFamily="18" charset="0"/>
              </a:rPr>
              <a:pPr algn="r" eaLnBrk="0"/>
              <a:t>3/5/2014 2:13 PM</a:t>
            </a:fld>
            <a:endParaRPr lang="en-US" sz="1200">
              <a:latin typeface="Times New Roman" pitchFamily="18" charset="0"/>
            </a:endParaRPr>
          </a:p>
        </p:txBody>
      </p:sp>
      <p:sp>
        <p:nvSpPr>
          <p:cNvPr id="123909" name="Rectangle 123908"/>
          <p:cNvSpPr>
            <a:spLocks noGrp="1" noChangeArrowheads="1"/>
          </p:cNvSpPr>
          <p:nvPr/>
        </p:nvSpPr>
        <p:spPr bwMode="auto">
          <a:xfrm>
            <a:off x="5583238" y="8683625"/>
            <a:ext cx="1273175" cy="458788"/>
          </a:xfrm>
          <a:prstGeom prst="rect">
            <a:avLst/>
          </a:prstGeom>
          <a:noFill/>
          <a:ln w="9525" cap="flat" cmpd="sng" algn="ctr">
            <a:noFill/>
            <a:prstDash val="solid"/>
            <a:miter lim="800000"/>
            <a:headEnd type="none" w="med" len="med"/>
            <a:tailEnd type="none" w="med" len="med"/>
          </a:ln>
          <a:effectLst/>
        </p:spPr>
        <p:txBody>
          <a:bodyPr anchor="b"/>
          <a:lstStyle/>
          <a:p>
            <a:pPr algn="r" eaLnBrk="0"/>
            <a:fld id="{F03209D2-ACFF-4FC2-A873-F9D1BFD050DA}" type="slidenum">
              <a:rPr lang="en-US" sz="1200">
                <a:latin typeface="Times New Roman" pitchFamily="18" charset="0"/>
              </a:rPr>
              <a:pPr algn="r" eaLnBrk="0"/>
              <a:t>37</a:t>
            </a:fld>
            <a:endParaRPr lang="en-US" sz="1200">
              <a:latin typeface="Times New Roman" pitchFamily="18" charset="0"/>
            </a:endParaRPr>
          </a:p>
        </p:txBody>
      </p:sp>
      <p:sp>
        <p:nvSpPr>
          <p:cNvPr id="123910" name="Rectangle 123909"/>
          <p:cNvSpPr>
            <a:spLocks noGrp="1" noChangeArrowheads="1"/>
          </p:cNvSpPr>
          <p:nvPr/>
        </p:nvSpPr>
        <p:spPr bwMode="auto">
          <a:xfrm>
            <a:off x="0" y="8791575"/>
            <a:ext cx="5667375" cy="350838"/>
          </a:xfrm>
          <a:prstGeom prst="rect">
            <a:avLst/>
          </a:prstGeom>
          <a:noFill/>
          <a:ln w="9525" cap="flat" cmpd="sng" algn="ctr">
            <a:noFill/>
            <a:prstDash val="solid"/>
            <a:miter lim="800000"/>
            <a:headEnd type="none" w="med" len="med"/>
            <a:tailEnd type="none" w="med" len="med"/>
          </a:ln>
          <a:effectLst/>
        </p:spPr>
        <p:txBody>
          <a:bodyPr anchor="b"/>
          <a:lstStyle/>
          <a:p>
            <a:pPr eaLnBrk="0"/>
            <a:r>
              <a:rPr lang="en-US" sz="800">
                <a:latin typeface="Franklin Gothic Book" pitchFamily="34" charset="0"/>
              </a:rPr>
              <a:t>© 2004 Microsoft Corporation. All rights reserved.</a:t>
            </a:r>
            <a:endParaRPr lang="en-US">
              <a:latin typeface="Calibri" pitchFamily="34" charset="0"/>
            </a:endParaRPr>
          </a:p>
          <a:p>
            <a:pPr hangingPunct="0"/>
            <a:r>
              <a:rPr lang="en-US" sz="800">
                <a:latin typeface="Franklin Gothic Book" pitchFamily="34" charset="0"/>
              </a:rPr>
              <a:t>This presentation is for informational purposes only. Microsoft makes no warranties, express or implied, in this summary.</a:t>
            </a:r>
          </a:p>
        </p:txBody>
      </p:sp>
      <p:sp>
        <p:nvSpPr>
          <p:cNvPr id="123911" name="Rectangle 123910"/>
          <p:cNvSpPr>
            <a:spLocks noGrp="1" noChangeArrowheads="1"/>
          </p:cNvSpPr>
          <p:nvPr/>
        </p:nvSpPr>
        <p:spPr bwMode="auto">
          <a:xfrm>
            <a:off x="0" y="0"/>
            <a:ext cx="2971800" cy="457200"/>
          </a:xfrm>
          <a:prstGeom prst="rect">
            <a:avLst/>
          </a:prstGeom>
          <a:noFill/>
          <a:ln w="9525" cap="flat" cmpd="sng" algn="ctr">
            <a:noFill/>
            <a:prstDash val="solid"/>
            <a:miter lim="800000"/>
            <a:headEnd type="none" w="med" len="med"/>
            <a:tailEnd type="none" w="med" len="med"/>
          </a:ln>
          <a:effectLst/>
        </p:spPr>
        <p:txBody>
          <a:bodyPr/>
          <a:lstStyle/>
          <a:p>
            <a:pPr eaLnBrk="0"/>
            <a:r>
              <a:rPr lang="en-US" sz="1200">
                <a:latin typeface="Times New Roman" pitchFamily="18" charset="0"/>
              </a:rPr>
              <a:t>Next Generation Business Solutions Platform Strategy Review</a:t>
            </a:r>
            <a:endParaRPr lang="en-US">
              <a:latin typeface="Calibri" pitchFamily="34" charset="0"/>
            </a:endParaRPr>
          </a:p>
        </p:txBody>
      </p:sp>
    </p:spTree>
    <p:extLst>
      <p:ext uri="{BB962C8B-B14F-4D97-AF65-F5344CB8AC3E}">
        <p14:creationId xmlns:p14="http://schemas.microsoft.com/office/powerpoint/2010/main" val="3469757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065928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r>
              <a:rPr lang="en-US"/>
              <a:t>WCF architecture defined and explained in the context of the previous demo to provide concrete definition/example how messages are passed and communication managed. </a:t>
            </a:r>
          </a:p>
          <a:p>
            <a:endParaRPr lang="en-US"/>
          </a:p>
          <a:p>
            <a:r>
              <a:rPr lang="en-US"/>
              <a:t>Typed proxy– uses code and configuration to determine what the communication channel should look like.  Creates a Message object (.NET representation of SOAP message) and passes it through the channels to be communicated to the service.  </a:t>
            </a:r>
          </a:p>
          <a:p>
            <a:endParaRPr lang="en-US"/>
          </a:p>
          <a:p>
            <a:r>
              <a:rPr lang="en-US"/>
              <a:t>Protocol – where we find the WS-* implementations or custom protocols to be used by both client and service. </a:t>
            </a:r>
          </a:p>
          <a:p>
            <a:r>
              <a:rPr lang="en-US"/>
              <a:t>Encoding – where the message is encoded as a specific text or binary format.</a:t>
            </a:r>
          </a:p>
          <a:p>
            <a:r>
              <a:rPr lang="en-US"/>
              <a:t>Transport – responsible for sending the encoded message over the wire.  </a:t>
            </a:r>
          </a:p>
          <a:p>
            <a:endParaRPr lang="en-US"/>
          </a:p>
          <a:p>
            <a:r>
              <a:rPr lang="en-US"/>
              <a:t>Dispatcher – converts SOAP message back to .NET and calls the service code written by the developer.  </a:t>
            </a:r>
          </a:p>
          <a:p>
            <a:endParaRPr lang="en-US"/>
          </a:p>
          <a:p>
            <a:r>
              <a:rPr lang="en-US"/>
              <a:t>All of these components can be swapped out with custom implementations to meet the needs of an ISV or enterprise.  Even the Typed Proxy and Dispatcher can be replaced if needed.  </a:t>
            </a:r>
          </a:p>
        </p:txBody>
      </p:sp>
    </p:spTree>
    <p:extLst>
      <p:ext uri="{BB962C8B-B14F-4D97-AF65-F5344CB8AC3E}">
        <p14:creationId xmlns:p14="http://schemas.microsoft.com/office/powerpoint/2010/main" val="3720396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055"/>
          <p:cNvSpPr>
            <a:spLocks noGrp="1" noChangeArrowheads="1"/>
          </p:cNvSpPr>
          <p:nvPr>
            <p:ph type="sldNum" sz="quarter" idx="5"/>
          </p:nvPr>
        </p:nvSpPr>
        <p:spPr>
          <a:noFill/>
        </p:spPr>
        <p:txBody>
          <a:bodyPr/>
          <a:lstStyle/>
          <a:p>
            <a:fld id="{DAF33E96-8539-48BD-87A6-2D9228E7CA58}" type="slidenum">
              <a:rPr lang="en-US" smtClean="0"/>
              <a:pPr/>
              <a:t>4</a:t>
            </a:fld>
            <a:endParaRPr lang="en-US" smtClean="0"/>
          </a:p>
        </p:txBody>
      </p:sp>
      <p:sp>
        <p:nvSpPr>
          <p:cNvPr id="52227" name="Rectangle 3074"/>
          <p:cNvSpPr>
            <a:spLocks noGrp="1" noRot="1" noChangeAspect="1" noChangeArrowheads="1" noTextEdit="1"/>
          </p:cNvSpPr>
          <p:nvPr>
            <p:ph type="sldImg"/>
          </p:nvPr>
        </p:nvSpPr>
        <p:spPr>
          <a:solidFill>
            <a:srgbClr val="FFFFFF"/>
          </a:solidFill>
          <a:ln/>
        </p:spPr>
      </p:sp>
      <p:sp>
        <p:nvSpPr>
          <p:cNvPr id="52228" name="Rectangle 3075"/>
          <p:cNvSpPr>
            <a:spLocks noGrp="1" noChangeArrowheads="1"/>
          </p:cNvSpPr>
          <p:nvPr>
            <p:ph type="body" idx="1"/>
          </p:nvPr>
        </p:nvSpPr>
        <p:spPr>
          <a:solidFill>
            <a:srgbClr val="FFFFFF"/>
          </a:solidFill>
          <a:ln>
            <a:solidFill>
              <a:srgbClr val="000000"/>
            </a:solidFill>
          </a:ln>
        </p:spPr>
        <p:txBody>
          <a:bodyPr/>
          <a:lstStyle/>
          <a:p>
            <a:pPr marL="228600" indent="-228600" eaLnBrk="1" hangingPunct="1"/>
            <a:endParaRPr lang="en-US" dirty="0" smtClean="0"/>
          </a:p>
        </p:txBody>
      </p:sp>
    </p:spTree>
    <p:extLst>
      <p:ext uri="{BB962C8B-B14F-4D97-AF65-F5344CB8AC3E}">
        <p14:creationId xmlns:p14="http://schemas.microsoft.com/office/powerpoint/2010/main" val="1052573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41984"/>
          <p:cNvSpPr>
            <a:spLocks noGrp="1" noRot="1" noChangeAspect="1" noChangeArrowheads="1" noTextEdit="1"/>
          </p:cNvSpPr>
          <p:nvPr>
            <p:ph type="sldImg"/>
          </p:nvPr>
        </p:nvSpPr>
        <p:spPr>
          <a:noFill/>
          <a:ln cap="flat">
            <a:headEnd type="none" w="med" len="med"/>
            <a:tailEnd type="none" w="med" len="med"/>
          </a:ln>
        </p:spPr>
      </p:sp>
      <p:sp>
        <p:nvSpPr>
          <p:cNvPr id="41986" name="Rectangle 41985"/>
          <p:cNvSpPr>
            <a:spLocks noGrp="1" noChangeArrowheads="1"/>
          </p:cNvSpPr>
          <p:nvPr>
            <p:ph type="body" idx="1"/>
          </p:nvPr>
        </p:nvSpPr>
        <p:spPr>
          <a:noFill/>
          <a:ln/>
        </p:spPr>
        <p:txBody>
          <a:bodyPr lIns="94348" tIns="47174" rIns="94348" bIns="47174"/>
          <a:lstStyle/>
          <a:p>
            <a:pPr hangingPunct="1"/>
            <a:endParaRPr lang="en-US"/>
          </a:p>
        </p:txBody>
      </p:sp>
      <p:sp>
        <p:nvSpPr>
          <p:cNvPr id="102404" name="Rectangle 102403"/>
          <p:cNvSpPr>
            <a:spLocks noGrp="1" noChangeArrowheads="1"/>
          </p:cNvSpPr>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lIns="94353" tIns="47176" rIns="94353" bIns="47176" anchor="b"/>
          <a:lstStyle/>
          <a:p>
            <a:pPr algn="r"/>
            <a:fld id="{D5C92655-54F8-48FA-8B72-1035FD19AD4A}" type="slidenum">
              <a:rPr lang="en-US" sz="1200"/>
              <a:pPr algn="r"/>
              <a:t>42</a:t>
            </a:fld>
            <a:endParaRPr lang="en-US" sz="1200"/>
          </a:p>
        </p:txBody>
      </p:sp>
    </p:spTree>
    <p:extLst>
      <p:ext uri="{BB962C8B-B14F-4D97-AF65-F5344CB8AC3E}">
        <p14:creationId xmlns:p14="http://schemas.microsoft.com/office/powerpoint/2010/main" val="20882396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43008"/>
          <p:cNvSpPr>
            <a:spLocks noGrp="1" noRot="1" noChangeAspect="1" noChangeArrowheads="1" noTextEdit="1"/>
          </p:cNvSpPr>
          <p:nvPr>
            <p:ph type="sldImg"/>
          </p:nvPr>
        </p:nvSpPr>
        <p:spPr>
          <a:noFill/>
          <a:ln cap="flat">
            <a:headEnd type="none" w="med" len="med"/>
            <a:tailEnd type="none" w="med" len="med"/>
          </a:ln>
        </p:spPr>
      </p:sp>
      <p:sp>
        <p:nvSpPr>
          <p:cNvPr id="143363" name="Rectangle 143362"/>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2309244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44032"/>
          <p:cNvSpPr>
            <a:spLocks noGrp="1" noRot="1" noChangeAspect="1" noChangeArrowheads="1" noTextEdit="1"/>
          </p:cNvSpPr>
          <p:nvPr>
            <p:ph type="sldImg"/>
          </p:nvPr>
        </p:nvSpPr>
        <p:spPr>
          <a:noFill/>
          <a:ln cap="flat">
            <a:headEnd type="none" w="med" len="med"/>
            <a:tailEnd type="none" w="med" len="med"/>
          </a:ln>
        </p:spPr>
      </p:sp>
      <p:sp>
        <p:nvSpPr>
          <p:cNvPr id="145411" name="Rectangle 145410"/>
          <p:cNvSpPr>
            <a:spLocks noGrp="1" noChangeArrowheads="1"/>
          </p:cNvSpPr>
          <p:nvPr>
            <p:ph type="body" idx="1"/>
          </p:nvPr>
        </p:nvSpPr>
        <p:spPr>
          <a:noFill/>
          <a:ln/>
        </p:spPr>
        <p:txBody>
          <a:bodyPr/>
          <a:lstStyle/>
          <a:p>
            <a:pPr marL="228600" indent="-228600"/>
            <a:endParaRPr lang="en-US" sz="1000"/>
          </a:p>
        </p:txBody>
      </p:sp>
    </p:spTree>
    <p:extLst>
      <p:ext uri="{BB962C8B-B14F-4D97-AF65-F5344CB8AC3E}">
        <p14:creationId xmlns:p14="http://schemas.microsoft.com/office/powerpoint/2010/main" val="4073003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1143000" y="687388"/>
            <a:ext cx="4572000" cy="3429000"/>
          </a:xfrm>
          <a:ln/>
        </p:spPr>
      </p:sp>
      <p:sp>
        <p:nvSpPr>
          <p:cNvPr id="121859" name="Rectangle 3"/>
          <p:cNvSpPr>
            <a:spLocks noGrp="1" noChangeArrowheads="1"/>
          </p:cNvSpPr>
          <p:nvPr>
            <p:ph type="body" idx="1"/>
          </p:nvPr>
        </p:nvSpPr>
        <p:spPr>
          <a:xfrm>
            <a:off x="685800" y="4343400"/>
            <a:ext cx="5486400" cy="4113213"/>
          </a:xfrm>
          <a:noFill/>
          <a:ln/>
        </p:spPr>
        <p:txBody>
          <a:bodyPr lIns="89730" tIns="44865" rIns="89730" bIns="44865"/>
          <a:lstStyle/>
          <a:p>
            <a:r>
              <a:rPr lang="en-US" b="1"/>
              <a:t>Use forms/controls analogy here</a:t>
            </a:r>
          </a:p>
          <a:p>
            <a:r>
              <a:rPr lang="en-US"/>
              <a:t>Instead of visual controls on a presentation form, activities are non-visual elements hosted on a workflow. </a:t>
            </a:r>
          </a:p>
          <a:p>
            <a:r>
              <a:rPr lang="en-US"/>
              <a:t>Workflow types themselves (sequential and state machine) are just activities themselves which control the execution of the contained activities.  </a:t>
            </a:r>
          </a:p>
          <a:p>
            <a:r>
              <a:rPr lang="en-US"/>
              <a:t>Mention a few activities that are included out of the box such as if/else or invoke web service to emphasize the different types of activities that exist.  </a:t>
            </a:r>
          </a:p>
          <a:p>
            <a:endParaRPr lang="en-US"/>
          </a:p>
        </p:txBody>
      </p:sp>
    </p:spTree>
    <p:extLst>
      <p:ext uri="{BB962C8B-B14F-4D97-AF65-F5344CB8AC3E}">
        <p14:creationId xmlns:p14="http://schemas.microsoft.com/office/powerpoint/2010/main" val="804267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143000" y="687388"/>
            <a:ext cx="4572000" cy="3429000"/>
          </a:xfrm>
          <a:ln/>
        </p:spPr>
      </p:sp>
      <p:sp>
        <p:nvSpPr>
          <p:cNvPr id="123907" name="Rectangle 3"/>
          <p:cNvSpPr>
            <a:spLocks noGrp="1" noChangeArrowheads="1"/>
          </p:cNvSpPr>
          <p:nvPr>
            <p:ph type="body" idx="1"/>
          </p:nvPr>
        </p:nvSpPr>
        <p:spPr>
          <a:noFill/>
          <a:ln/>
        </p:spPr>
        <p:txBody>
          <a:bodyPr/>
          <a:lstStyle/>
          <a:p>
            <a:r>
              <a:rPr lang="en-US"/>
              <a:t>Talk about the various authoring models and that other tools can be used to author workflows either in code or using markup or a combination of both.  </a:t>
            </a:r>
          </a:p>
          <a:p>
            <a:r>
              <a:rPr lang="en-US"/>
              <a:t>Wfc.exe performs the validation of the workflow definition and the various activities to make sure they are being used properly.  </a:t>
            </a:r>
          </a:p>
          <a:p>
            <a:r>
              <a:rPr lang="en-US"/>
              <a:t>Point out that in addition to the wfc.exe, there is an WorkflowCompiler class that can be used to compile in memory as well.  </a:t>
            </a:r>
          </a:p>
          <a:p>
            <a:endParaRPr lang="en-US"/>
          </a:p>
          <a:p>
            <a:r>
              <a:rPr lang="en-US"/>
              <a:t>The XAML only option provides the flexibility many people are looking for but has some limitations which are talked about on the WF day.  </a:t>
            </a:r>
          </a:p>
          <a:p>
            <a:endParaRPr lang="en-US"/>
          </a:p>
          <a:p>
            <a:r>
              <a:rPr lang="en-US"/>
              <a:t>NOTE: the upcoming expense report demo will show editing in XOML/CS</a:t>
            </a:r>
          </a:p>
        </p:txBody>
      </p:sp>
    </p:spTree>
    <p:extLst>
      <p:ext uri="{BB962C8B-B14F-4D97-AF65-F5344CB8AC3E}">
        <p14:creationId xmlns:p14="http://schemas.microsoft.com/office/powerpoint/2010/main" val="1508422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normAutofit fontScale="77500" lnSpcReduction="20000"/>
          </a:bodyPr>
          <a:lstStyle/>
          <a:p>
            <a:r>
              <a:rPr lang="en-US" sz="800"/>
              <a:t>In its simplest definition, an activity is a step or unit that represents runtime logic in a workflow.   An activity can expose properties and events that can be programmed against within a workflow.  An activity can also contain methods that are invoked by the workflow designer or workflowRuntime.  </a:t>
            </a:r>
          </a:p>
          <a:p>
            <a:endParaRPr lang="en-US" sz="800"/>
          </a:p>
          <a:p>
            <a:r>
              <a:rPr lang="en-US" sz="800"/>
              <a:t>Activities are very similar to controls that are found in other areas of the .NET framework, such as WinForm or ASP.NET controls.   </a:t>
            </a:r>
          </a:p>
          <a:p>
            <a:endParaRPr lang="en-US" sz="800"/>
          </a:p>
          <a:p>
            <a:r>
              <a:rPr lang="en-US" sz="800"/>
              <a:t>Activities fall under two broad categories:</a:t>
            </a:r>
          </a:p>
          <a:p>
            <a:r>
              <a:rPr lang="en-US" sz="800"/>
              <a:t> - Basic or sometimes called Primitive activities, which are steps in a workflow that execute runtime logic</a:t>
            </a:r>
          </a:p>
          <a:p>
            <a:r>
              <a:rPr lang="en-US" sz="800"/>
              <a:t> - composite – which manage a set of child activities</a:t>
            </a:r>
          </a:p>
          <a:p>
            <a:endParaRPr lang="en-US" sz="800"/>
          </a:p>
          <a:p>
            <a:endParaRPr lang="en-US" sz="800"/>
          </a:p>
          <a:p>
            <a:r>
              <a:rPr lang="en-US" sz="800"/>
              <a:t>Drives on the point that WF is a framework and not a workflow language</a:t>
            </a:r>
          </a:p>
          <a:p>
            <a:pPr lvl="1">
              <a:lnSpc>
                <a:spcPct val="75000"/>
              </a:lnSpc>
            </a:pPr>
            <a:r>
              <a:rPr lang="en-US" sz="800">
                <a:latin typeface="Trebuchet MS" pitchFamily="34" charset="0"/>
              </a:rPr>
              <a:t>A programming model and an embeddable execution framework for authoring and executing long running (asynchronous and stateful) workflow applications</a:t>
            </a:r>
          </a:p>
          <a:p>
            <a:pPr lvl="1"/>
            <a:r>
              <a:rPr lang="en-US" sz="800">
                <a:latin typeface="Trebuchet MS" pitchFamily="34" charset="0"/>
              </a:rPr>
              <a:t>Workflows can be written directly using Code OR Markup or a mix of both</a:t>
            </a:r>
          </a:p>
          <a:p>
            <a:endParaRPr lang="en-US" sz="800"/>
          </a:p>
          <a:p>
            <a:endParaRPr lang="en-US" sz="800"/>
          </a:p>
          <a:p>
            <a:r>
              <a:rPr lang="en-US" sz="800"/>
              <a:t>Activities are the equivalent of controls for workflow.   Workflows can be thought of as Forms.   Workflows have a certain level of parental control and responsibility for their children.   </a:t>
            </a:r>
          </a:p>
          <a:p>
            <a:endParaRPr lang="en-US" sz="800"/>
          </a:p>
          <a:p>
            <a:r>
              <a:rPr lang="en-US" sz="800"/>
              <a:t>Activities are the building blocks for workflow.  </a:t>
            </a:r>
          </a:p>
          <a:p>
            <a:endParaRPr lang="en-US" sz="800"/>
          </a:p>
          <a:p>
            <a:endParaRPr lang="en-US" sz="800"/>
          </a:p>
          <a:p>
            <a:r>
              <a:rPr lang="en-US" sz="800"/>
              <a:t>---------------------------</a:t>
            </a:r>
          </a:p>
          <a:p>
            <a:endParaRPr lang="en-US" sz="800"/>
          </a:p>
          <a:p>
            <a:r>
              <a:rPr lang="en-US" sz="800"/>
              <a:t>Unit of reuse </a:t>
            </a:r>
            <a:r>
              <a:rPr lang="en-US" sz="800">
                <a:sym typeface="Wingdings" pitchFamily="2" charset="2"/>
              </a:rPr>
              <a:t> Just like a winforms control</a:t>
            </a:r>
          </a:p>
          <a:p>
            <a:r>
              <a:rPr lang="en-US" sz="800">
                <a:sym typeface="Wingdings" pitchFamily="2" charset="2"/>
              </a:rPr>
              <a:t>Root activities are simply composite activities</a:t>
            </a:r>
          </a:p>
          <a:p>
            <a:endParaRPr lang="en-US" sz="800">
              <a:sym typeface="Wingdings" pitchFamily="2" charset="2"/>
            </a:endParaRPr>
          </a:p>
          <a:p>
            <a:r>
              <a:rPr lang="en-US" sz="800"/>
              <a:t>Workflow consists of Activities</a:t>
            </a:r>
          </a:p>
          <a:p>
            <a:endParaRPr lang="en-US" sz="800">
              <a:sym typeface="Wingdings" pitchFamily="2" charset="2"/>
            </a:endParaRPr>
          </a:p>
          <a:p>
            <a:endParaRPr lang="en-US" sz="800">
              <a:sym typeface="Wingdings" pitchFamily="2" charset="2"/>
            </a:endParaRPr>
          </a:p>
          <a:p>
            <a:r>
              <a:rPr lang="en-US" sz="800"/>
              <a:t>An activity is just a class – with a set of properties, methods, and events</a:t>
            </a:r>
          </a:p>
          <a:p>
            <a:pPr lvl="1">
              <a:buFontTx/>
              <a:buChar char="•"/>
            </a:pPr>
            <a:r>
              <a:rPr lang="en-US" sz="800"/>
              <a:t>Properties and events that are exposed to the outside world.</a:t>
            </a:r>
          </a:p>
          <a:p>
            <a:pPr lvl="2">
              <a:buFontTx/>
              <a:buChar char="•"/>
            </a:pPr>
            <a:r>
              <a:rPr lang="en-US" sz="800"/>
              <a:t>can be programmed from the workflow. </a:t>
            </a:r>
          </a:p>
          <a:p>
            <a:pPr lvl="2">
              <a:buFontTx/>
              <a:buChar char="•"/>
            </a:pPr>
            <a:r>
              <a:rPr lang="en-US" sz="800"/>
              <a:t>Supports pre/post interception hooks into execution in user code</a:t>
            </a:r>
          </a:p>
          <a:p>
            <a:pPr lvl="1">
              <a:buFontTx/>
              <a:buChar char="•"/>
            </a:pPr>
            <a:r>
              <a:rPr lang="en-US" sz="800"/>
              <a:t>Methods which implement the inner behavior and are called by the workflow runtime.  </a:t>
            </a:r>
          </a:p>
          <a:p>
            <a:endParaRPr lang="en-US" sz="800">
              <a:sym typeface="Wingdings" pitchFamily="2" charset="2"/>
            </a:endParaRPr>
          </a:p>
          <a:p>
            <a:r>
              <a:rPr lang="en-US" sz="800">
                <a:sym typeface="Wingdings" pitchFamily="2" charset="2"/>
              </a:rPr>
              <a:t>Activities fall within two broad categories:</a:t>
            </a:r>
          </a:p>
          <a:p>
            <a:pPr lvl="1">
              <a:buFontTx/>
              <a:buChar char="•"/>
            </a:pPr>
            <a:r>
              <a:rPr lang="en-US" sz="800">
                <a:sym typeface="Wingdings" pitchFamily="2" charset="2"/>
              </a:rPr>
              <a:t>Basic – </a:t>
            </a:r>
            <a:r>
              <a:rPr lang="en-US" sz="800"/>
              <a:t>Basic activities are steps that “do work”</a:t>
            </a:r>
            <a:endParaRPr lang="en-US" sz="800">
              <a:sym typeface="Wingdings" pitchFamily="2" charset="2"/>
            </a:endParaRPr>
          </a:p>
          <a:p>
            <a:pPr lvl="1">
              <a:buFontTx/>
              <a:buChar char="•"/>
            </a:pPr>
            <a:r>
              <a:rPr lang="en-US" sz="800">
                <a:sym typeface="Wingdings" pitchFamily="2" charset="2"/>
              </a:rPr>
              <a:t>Composite - </a:t>
            </a:r>
            <a:r>
              <a:rPr lang="en-US" sz="800"/>
              <a:t>composite activity manages the execution of a collection of </a:t>
            </a:r>
            <a:r>
              <a:rPr lang="en-US" sz="800" b="1"/>
              <a:t>child activities</a:t>
            </a:r>
          </a:p>
          <a:p>
            <a:pPr lvl="2">
              <a:buFontTx/>
              <a:buChar char="•"/>
            </a:pPr>
            <a:r>
              <a:rPr lang="en-US" sz="800"/>
              <a:t>In fact, a workflow itself is an activity.  One variant of composite activites is a root activity.  </a:t>
            </a:r>
          </a:p>
          <a:p>
            <a:pPr lvl="2">
              <a:buFontTx/>
              <a:buChar char="•"/>
            </a:pPr>
            <a:r>
              <a:rPr lang="en-US" sz="800"/>
              <a:t>Workflows are just a special kind of composite activity</a:t>
            </a:r>
            <a:endParaRPr lang="en-US" sz="800">
              <a:sym typeface="Wingdings" pitchFamily="2" charset="2"/>
            </a:endParaRPr>
          </a:p>
          <a:p>
            <a:pPr lvl="2">
              <a:buFontTx/>
              <a:buChar char="•"/>
            </a:pPr>
            <a:endParaRPr lang="en-US" sz="800">
              <a:sym typeface="Wingdings" pitchFamily="2" charset="2"/>
            </a:endParaRPr>
          </a:p>
          <a:p>
            <a:pPr lvl="2">
              <a:buFontTx/>
              <a:buChar char="•"/>
            </a:pPr>
            <a:endParaRPr lang="en-US" sz="800"/>
          </a:p>
          <a:p>
            <a:r>
              <a:rPr lang="en-US" sz="800"/>
              <a:t>This comes back to the point that WinWS provides a workflow framework and not a workflow language.   </a:t>
            </a:r>
          </a:p>
          <a:p>
            <a:endParaRPr lang="en-US" sz="800"/>
          </a:p>
          <a:p>
            <a:r>
              <a:rPr lang="en-US" sz="800"/>
              <a:t>Custom activities provide the ability to implement your own custom workflow patterns and reuse them across workflows.  </a:t>
            </a:r>
          </a:p>
          <a:p>
            <a:endParaRPr lang="en-US" sz="800">
              <a:sym typeface="Wingdings" pitchFamily="2" charset="2"/>
            </a:endParaRPr>
          </a:p>
          <a:p>
            <a:endParaRPr lang="en-US" sz="800"/>
          </a:p>
          <a:p>
            <a:endParaRPr lang="en-US" sz="800"/>
          </a:p>
          <a:p>
            <a:r>
              <a:rPr lang="en-US" sz="800"/>
              <a:t>Activity is the basic building block</a:t>
            </a:r>
          </a:p>
          <a:p>
            <a:endParaRPr lang="en-US" sz="800"/>
          </a:p>
        </p:txBody>
      </p:sp>
    </p:spTree>
    <p:extLst>
      <p:ext uri="{BB962C8B-B14F-4D97-AF65-F5344CB8AC3E}">
        <p14:creationId xmlns:p14="http://schemas.microsoft.com/office/powerpoint/2010/main" val="11209739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1143000" y="687388"/>
            <a:ext cx="4572000" cy="3429000"/>
          </a:xfrm>
          <a:ln/>
        </p:spPr>
      </p:sp>
      <p:sp>
        <p:nvSpPr>
          <p:cNvPr id="128003" name="Rectangle 3"/>
          <p:cNvSpPr>
            <a:spLocks noGrp="1" noChangeArrowheads="1"/>
          </p:cNvSpPr>
          <p:nvPr>
            <p:ph type="body" idx="1"/>
          </p:nvPr>
        </p:nvSpPr>
        <p:spPr>
          <a:noFill/>
          <a:ln/>
        </p:spPr>
        <p:txBody>
          <a:bodyPr/>
          <a:lstStyle/>
          <a:p>
            <a:r>
              <a:rPr lang="en-US"/>
              <a:t>On this slide, talk to the fact that while there are built in activities, there are opportunities for developers to create their own libraries through extension (beta 2) or by creating new composite or basic activities.  </a:t>
            </a:r>
          </a:p>
          <a:p>
            <a:endParaRPr lang="en-US"/>
          </a:p>
          <a:p>
            <a:r>
              <a:rPr lang="en-US"/>
              <a:t>The goal is that there will be vertical and horizontal packages of activities created by ISVs to provide an enormous amount of functionality to other developers.  </a:t>
            </a:r>
          </a:p>
        </p:txBody>
      </p:sp>
    </p:spTree>
    <p:extLst>
      <p:ext uri="{BB962C8B-B14F-4D97-AF65-F5344CB8AC3E}">
        <p14:creationId xmlns:p14="http://schemas.microsoft.com/office/powerpoint/2010/main" val="2912293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143000" y="225425"/>
            <a:ext cx="4572000" cy="3429000"/>
          </a:xfrm>
          <a:ln/>
        </p:spPr>
      </p:sp>
      <p:sp>
        <p:nvSpPr>
          <p:cNvPr id="132099" name="Rectangle 3"/>
          <p:cNvSpPr>
            <a:spLocks noGrp="1" noChangeArrowheads="1"/>
          </p:cNvSpPr>
          <p:nvPr>
            <p:ph type="body" idx="1"/>
          </p:nvPr>
        </p:nvSpPr>
        <p:spPr>
          <a:noFill/>
          <a:ln/>
        </p:spPr>
        <p:txBody>
          <a:bodyPr/>
          <a:lstStyle/>
          <a:p>
            <a:r>
              <a:rPr lang="en-US"/>
              <a:t>Talk about how these are the v1 options (sequential and state machine being the formal types) but that these are extensible for anyone to add custom types.  </a:t>
            </a:r>
          </a:p>
          <a:p>
            <a:endParaRPr lang="en-US"/>
          </a:p>
          <a:p>
            <a:r>
              <a:rPr lang="en-US"/>
              <a:t>This material does not cover the rules driven activities, so it is good to give mention to them here and then more during the specific talks on activities.  </a:t>
            </a:r>
          </a:p>
        </p:txBody>
      </p:sp>
    </p:spTree>
    <p:extLst>
      <p:ext uri="{BB962C8B-B14F-4D97-AF65-F5344CB8AC3E}">
        <p14:creationId xmlns:p14="http://schemas.microsoft.com/office/powerpoint/2010/main" val="126378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45056"/>
          <p:cNvSpPr>
            <a:spLocks noGrp="1" noRot="1" noChangeAspect="1" noChangeArrowheads="1" noTextEdit="1"/>
          </p:cNvSpPr>
          <p:nvPr>
            <p:ph type="sldImg"/>
          </p:nvPr>
        </p:nvSpPr>
        <p:spPr>
          <a:noFill/>
          <a:ln cap="flat">
            <a:headEnd type="none" w="med" len="med"/>
            <a:tailEnd type="none" w="med" len="med"/>
          </a:ln>
        </p:spPr>
      </p:sp>
      <p:sp>
        <p:nvSpPr>
          <p:cNvPr id="172035" name="Rectangle 172034"/>
          <p:cNvSpPr>
            <a:spLocks noGrp="1" noChangeArrowheads="1"/>
          </p:cNvSpPr>
          <p:nvPr>
            <p:ph type="body" idx="1"/>
          </p:nvPr>
        </p:nvSpPr>
        <p:spPr>
          <a:noFill/>
          <a:ln/>
        </p:spPr>
        <p:txBody>
          <a:bodyPr lIns="91427" tIns="45713" rIns="91427" bIns="45713"/>
          <a:lstStyle/>
          <a:p>
            <a:pPr hangingPunct="1"/>
            <a:endParaRPr lang="en-US">
              <a:cs typeface="Arial" charset="0"/>
            </a:endParaRPr>
          </a:p>
        </p:txBody>
      </p:sp>
      <p:sp>
        <p:nvSpPr>
          <p:cNvPr id="172036" name="Rectangle 172035"/>
          <p:cNvSpPr>
            <a:spLocks noGrp="1" noChangeArrowheads="1"/>
          </p:cNvSpPr>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lIns="91427" tIns="45713" rIns="91427" bIns="45713" anchor="b"/>
          <a:lstStyle/>
          <a:p>
            <a:pPr algn="r" eaLnBrk="0"/>
            <a:fld id="{53B1E023-18EA-44FC-BF08-EB6C1A912960}" type="slidenum">
              <a:rPr lang="en-US" sz="1200"/>
              <a:pPr algn="r" eaLnBrk="0"/>
              <a:t>57</a:t>
            </a:fld>
            <a:endParaRPr lang="en-US" sz="1200"/>
          </a:p>
        </p:txBody>
      </p:sp>
    </p:spTree>
    <p:extLst>
      <p:ext uri="{BB962C8B-B14F-4D97-AF65-F5344CB8AC3E}">
        <p14:creationId xmlns:p14="http://schemas.microsoft.com/office/powerpoint/2010/main" val="451946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46080"/>
          <p:cNvSpPr>
            <a:spLocks noGrp="1" noRot="1" noChangeAspect="1" noChangeArrowheads="1" noTextEdit="1"/>
          </p:cNvSpPr>
          <p:nvPr>
            <p:ph type="sldImg"/>
          </p:nvPr>
        </p:nvSpPr>
        <p:spPr>
          <a:noFill/>
          <a:ln cap="flat">
            <a:headEnd type="none" w="med" len="med"/>
            <a:tailEnd type="none" w="med" len="med"/>
          </a:ln>
        </p:spPr>
      </p:sp>
      <p:sp>
        <p:nvSpPr>
          <p:cNvPr id="46082" name="Rectangle 46081"/>
          <p:cNvSpPr>
            <a:spLocks noGrp="1" noChangeArrowheads="1"/>
          </p:cNvSpPr>
          <p:nvPr>
            <p:ph type="body" idx="1"/>
          </p:nvPr>
        </p:nvSpPr>
        <p:spPr>
          <a:noFill/>
          <a:ln/>
        </p:spPr>
        <p:txBody>
          <a:bodyPr lIns="94348" tIns="47174" rIns="94348" bIns="47174"/>
          <a:lstStyle/>
          <a:p>
            <a:pPr hangingPunct="1"/>
            <a:r>
              <a:rPr lang="en-US"/>
              <a:t>The XOML language underneath is actually the same language as XAML. The only difference is the elements that are put into it. XOML uses node element names, which are similar to WPF, but in XOML they are associated with processes, rather than the buttons and interface elements found in XAML. In addition, XOML uses a different file extension, .xoml, so as not to confuse applications trying to open them up as interface elements </a:t>
            </a:r>
          </a:p>
        </p:txBody>
      </p:sp>
      <p:sp>
        <p:nvSpPr>
          <p:cNvPr id="102404" name="Rectangle 102403"/>
          <p:cNvSpPr>
            <a:spLocks noGrp="1" noChangeArrowheads="1"/>
          </p:cNvSpPr>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lIns="94353" tIns="47176" rIns="94353" bIns="47176" anchor="b"/>
          <a:lstStyle/>
          <a:p>
            <a:pPr algn="r"/>
            <a:fld id="{22003403-8CDD-407E-81C0-A95B9A3ED94C}" type="slidenum">
              <a:rPr lang="en-US" sz="1200"/>
              <a:pPr algn="r"/>
              <a:t>58</a:t>
            </a:fld>
            <a:endParaRPr lang="en-US" sz="1200"/>
          </a:p>
        </p:txBody>
      </p:sp>
    </p:spTree>
    <p:extLst>
      <p:ext uri="{BB962C8B-B14F-4D97-AF65-F5344CB8AC3E}">
        <p14:creationId xmlns:p14="http://schemas.microsoft.com/office/powerpoint/2010/main" val="1355106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055"/>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1F6B5D16-E00F-46D7-BF8E-42B6CBEE7752}" type="slidenum">
              <a:rPr lang="en-US" sz="1200"/>
              <a:pPr algn="r"/>
              <a:t>5</a:t>
            </a:fld>
            <a:endParaRPr lang="en-US" sz="1200"/>
          </a:p>
        </p:txBody>
      </p:sp>
      <p:sp>
        <p:nvSpPr>
          <p:cNvPr id="53251" name="Rectangle 3074"/>
          <p:cNvSpPr>
            <a:spLocks noGrp="1" noRot="1" noChangeAspect="1" noChangeArrowheads="1" noTextEdit="1"/>
          </p:cNvSpPr>
          <p:nvPr>
            <p:ph type="sldImg"/>
          </p:nvPr>
        </p:nvSpPr>
        <p:spPr>
          <a:solidFill>
            <a:srgbClr val="FFFFFF"/>
          </a:solidFill>
          <a:ln/>
        </p:spPr>
      </p:sp>
      <p:sp>
        <p:nvSpPr>
          <p:cNvPr id="53252" name="Rectangle 3075"/>
          <p:cNvSpPr>
            <a:spLocks noGrp="1" noChangeArrowheads="1"/>
          </p:cNvSpPr>
          <p:nvPr>
            <p:ph type="body" idx="1"/>
          </p:nvPr>
        </p:nvSpPr>
        <p:spPr>
          <a:solidFill>
            <a:srgbClr val="FFFFFF"/>
          </a:solidFill>
          <a:ln>
            <a:solidFill>
              <a:srgbClr val="000000"/>
            </a:solidFill>
          </a:ln>
        </p:spPr>
        <p:txBody>
          <a:bodyPr/>
          <a:lstStyle/>
          <a:p>
            <a:pPr marL="228600" indent="-228600" eaLnBrk="1" hangingPunct="1"/>
            <a:endParaRPr lang="en-US" dirty="0" smtClean="0"/>
          </a:p>
        </p:txBody>
      </p:sp>
    </p:spTree>
    <p:extLst>
      <p:ext uri="{BB962C8B-B14F-4D97-AF65-F5344CB8AC3E}">
        <p14:creationId xmlns:p14="http://schemas.microsoft.com/office/powerpoint/2010/main" val="3715020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47104"/>
          <p:cNvSpPr>
            <a:spLocks noGrp="1" noRot="1" noChangeAspect="1" noChangeArrowheads="1" noTextEdit="1"/>
          </p:cNvSpPr>
          <p:nvPr>
            <p:ph type="sldImg"/>
          </p:nvPr>
        </p:nvSpPr>
        <p:spPr>
          <a:noFill/>
          <a:ln cap="flat">
            <a:headEnd type="none" w="med" len="med"/>
            <a:tailEnd type="none" w="med" len="med"/>
          </a:ln>
        </p:spPr>
      </p:sp>
      <p:sp>
        <p:nvSpPr>
          <p:cNvPr id="149507" name="Rectangle 149506"/>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6269988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48128"/>
          <p:cNvSpPr>
            <a:spLocks noGrp="1" noRot="1" noChangeAspect="1" noChangeArrowheads="1" noTextEdit="1"/>
          </p:cNvSpPr>
          <p:nvPr>
            <p:ph type="sldImg"/>
          </p:nvPr>
        </p:nvSpPr>
        <p:spPr>
          <a:xfrm>
            <a:off x="1144588" y="687388"/>
            <a:ext cx="4570412" cy="3427412"/>
          </a:xfrm>
          <a:noFill/>
          <a:ln cap="flat">
            <a:headEnd type="none" w="med" len="med"/>
            <a:tailEnd type="none" w="med" len="med"/>
          </a:ln>
        </p:spPr>
      </p:sp>
      <p:sp>
        <p:nvSpPr>
          <p:cNvPr id="151555" name="Rectangle 151554"/>
          <p:cNvSpPr>
            <a:spLocks noGrp="1" noChangeArrowheads="1"/>
          </p:cNvSpPr>
          <p:nvPr>
            <p:ph type="body" idx="1"/>
          </p:nvPr>
        </p:nvSpPr>
        <p:spPr>
          <a:noFill/>
          <a:ln/>
        </p:spPr>
        <p:txBody>
          <a:bodyPr lIns="91427" tIns="45713" rIns="91427" bIns="45713"/>
          <a:lstStyle/>
          <a:p>
            <a:pPr hangingPunct="1"/>
            <a:endParaRPr lang="en-US" sz="1000" b="1"/>
          </a:p>
        </p:txBody>
      </p:sp>
      <p:sp>
        <p:nvSpPr>
          <p:cNvPr id="151556" name="Rectangle 151555"/>
          <p:cNvSpPr>
            <a:spLocks noGrp="1" noChangeArrowheads="1"/>
          </p:cNvSpPr>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lIns="91427" tIns="45713" rIns="91427" bIns="45713" anchor="b"/>
          <a:lstStyle/>
          <a:p>
            <a:pPr algn="r" defTabSz="900113"/>
            <a:fld id="{AAC341E1-98F9-4C56-A7AB-8C3273311573}" type="slidenum">
              <a:rPr lang="en-US" sz="1200"/>
              <a:pPr algn="r" defTabSz="900113"/>
              <a:t>64</a:t>
            </a:fld>
            <a:endParaRPr lang="en-US" sz="1200"/>
          </a:p>
        </p:txBody>
      </p:sp>
    </p:spTree>
    <p:extLst>
      <p:ext uri="{BB962C8B-B14F-4D97-AF65-F5344CB8AC3E}">
        <p14:creationId xmlns:p14="http://schemas.microsoft.com/office/powerpoint/2010/main" val="3319137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9152"/>
          <p:cNvSpPr>
            <a:spLocks noGrp="1" noRot="1" noChangeAspect="1" noChangeArrowheads="1" noTextEdit="1"/>
          </p:cNvSpPr>
          <p:nvPr>
            <p:ph type="sldImg"/>
          </p:nvPr>
        </p:nvSpPr>
        <p:spPr>
          <a:noFill/>
          <a:ln cap="flat">
            <a:headEnd type="none" w="med" len="med"/>
            <a:tailEnd type="none" w="med" len="med"/>
          </a:ln>
        </p:spPr>
      </p:sp>
      <p:sp>
        <p:nvSpPr>
          <p:cNvPr id="153603" name="Rectangle 153602"/>
          <p:cNvSpPr>
            <a:spLocks noGrp="1" noChangeArrowheads="1"/>
          </p:cNvSpPr>
          <p:nvPr>
            <p:ph type="body" idx="1"/>
          </p:nvPr>
        </p:nvSpPr>
        <p:spPr>
          <a:noFill/>
          <a:ln/>
        </p:spPr>
        <p:txBody>
          <a:bodyPr lIns="91427" tIns="45713" rIns="91427" bIns="45713"/>
          <a:lstStyle/>
          <a:p>
            <a:pPr marL="228600" indent="-228600" hangingPunct="1">
              <a:lnSpc>
                <a:spcPct val="80000"/>
              </a:lnSpc>
            </a:pPr>
            <a:endParaRPr lang="en-US" sz="800"/>
          </a:p>
        </p:txBody>
      </p:sp>
      <p:sp>
        <p:nvSpPr>
          <p:cNvPr id="153604" name="Rectangle 153603"/>
          <p:cNvSpPr>
            <a:spLocks noGrp="1" noChangeArrowheads="1"/>
          </p:cNvSpPr>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lIns="91427" tIns="45713" rIns="91427" bIns="45713" anchor="b"/>
          <a:lstStyle/>
          <a:p>
            <a:pPr algn="r" defTabSz="900113"/>
            <a:fld id="{4E166359-ED0B-4220-B965-4406256EDE99}" type="slidenum">
              <a:rPr lang="en-US" sz="1200"/>
              <a:pPr algn="r" defTabSz="900113"/>
              <a:t>65</a:t>
            </a:fld>
            <a:endParaRPr lang="en-US" sz="1200"/>
          </a:p>
        </p:txBody>
      </p:sp>
    </p:spTree>
    <p:extLst>
      <p:ext uri="{BB962C8B-B14F-4D97-AF65-F5344CB8AC3E}">
        <p14:creationId xmlns:p14="http://schemas.microsoft.com/office/powerpoint/2010/main" val="4277835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54272"/>
          <p:cNvSpPr>
            <a:spLocks noGrp="1" noRot="1" noChangeAspect="1" noChangeArrowheads="1" noTextEdit="1"/>
          </p:cNvSpPr>
          <p:nvPr>
            <p:ph type="sldImg"/>
          </p:nvPr>
        </p:nvSpPr>
        <p:spPr>
          <a:noFill/>
          <a:ln cap="flat">
            <a:headEnd type="none" w="med" len="med"/>
            <a:tailEnd type="none" w="med" len="med"/>
          </a:ln>
        </p:spPr>
      </p:sp>
      <p:sp>
        <p:nvSpPr>
          <p:cNvPr id="161795" name="Rectangle 161794"/>
          <p:cNvSpPr>
            <a:spLocks noGrp="1" noChangeArrowheads="1"/>
          </p:cNvSpPr>
          <p:nvPr>
            <p:ph type="body" idx="1"/>
          </p:nvPr>
        </p:nvSpPr>
        <p:spPr>
          <a:xfrm>
            <a:off x="685800" y="4344988"/>
            <a:ext cx="5486400" cy="4113212"/>
          </a:xfrm>
          <a:noFill/>
          <a:ln/>
        </p:spPr>
        <p:txBody>
          <a:bodyPr/>
          <a:lstStyle/>
          <a:p>
            <a:endParaRPr lang="en-US"/>
          </a:p>
        </p:txBody>
      </p:sp>
      <p:sp>
        <p:nvSpPr>
          <p:cNvPr id="161796" name="Rectangle 161795"/>
          <p:cNvSpPr>
            <a:spLocks noGrp="1" noChangeArrowheads="1"/>
          </p:cNvSpPr>
          <p:nvPr/>
        </p:nvSpPr>
        <p:spPr bwMode="auto">
          <a:xfrm>
            <a:off x="3884613" y="0"/>
            <a:ext cx="2971800" cy="457200"/>
          </a:xfrm>
          <a:prstGeom prst="rect">
            <a:avLst/>
          </a:prstGeom>
          <a:noFill/>
          <a:ln w="9525" cap="flat" cmpd="sng" algn="ctr">
            <a:noFill/>
            <a:prstDash val="solid"/>
            <a:miter lim="800000"/>
            <a:headEnd type="none" w="med" len="med"/>
            <a:tailEnd type="none" w="med" len="med"/>
          </a:ln>
          <a:effectLst/>
        </p:spPr>
        <p:txBody>
          <a:bodyPr/>
          <a:lstStyle/>
          <a:p>
            <a:pPr algn="r"/>
            <a:fld id="{7C3ACEB2-A42E-463E-B7AA-0A422998DE06}" type="datetime8">
              <a:rPr lang="en-US" sz="1200">
                <a:latin typeface="Times New Roman" pitchFamily="18" charset="0"/>
              </a:rPr>
              <a:pPr algn="r"/>
              <a:t>3/5/2014 2:13 PM</a:t>
            </a:fld>
            <a:endParaRPr lang="en-US" sz="1200">
              <a:latin typeface="Times New Roman" pitchFamily="18" charset="0"/>
            </a:endParaRPr>
          </a:p>
        </p:txBody>
      </p:sp>
      <p:sp>
        <p:nvSpPr>
          <p:cNvPr id="161797" name="Rectangle 161796"/>
          <p:cNvSpPr>
            <a:spLocks noGrp="1" noChangeArrowheads="1"/>
          </p:cNvSpPr>
          <p:nvPr/>
        </p:nvSpPr>
        <p:spPr bwMode="auto">
          <a:xfrm>
            <a:off x="5583238" y="8683625"/>
            <a:ext cx="1273175" cy="458788"/>
          </a:xfrm>
          <a:prstGeom prst="rect">
            <a:avLst/>
          </a:prstGeom>
          <a:noFill/>
          <a:ln w="9525" cap="flat" cmpd="sng" algn="ctr">
            <a:noFill/>
            <a:prstDash val="solid"/>
            <a:miter lim="800000"/>
            <a:headEnd type="none" w="med" len="med"/>
            <a:tailEnd type="none" w="med" len="med"/>
          </a:ln>
          <a:effectLst/>
        </p:spPr>
        <p:txBody>
          <a:bodyPr anchor="b"/>
          <a:lstStyle/>
          <a:p>
            <a:pPr algn="r"/>
            <a:fld id="{7BF5DEC8-C782-4548-9A03-59F0C9313A63}" type="slidenum">
              <a:rPr lang="en-US" sz="1200">
                <a:latin typeface="Times New Roman" pitchFamily="18" charset="0"/>
              </a:rPr>
              <a:pPr algn="r"/>
              <a:t>66</a:t>
            </a:fld>
            <a:endParaRPr lang="en-US" sz="1200">
              <a:latin typeface="Times New Roman" pitchFamily="18" charset="0"/>
            </a:endParaRPr>
          </a:p>
        </p:txBody>
      </p:sp>
      <p:sp>
        <p:nvSpPr>
          <p:cNvPr id="161798" name="Rectangle 161797"/>
          <p:cNvSpPr>
            <a:spLocks noGrp="1" noChangeArrowheads="1"/>
          </p:cNvSpPr>
          <p:nvPr/>
        </p:nvSpPr>
        <p:spPr bwMode="auto">
          <a:xfrm>
            <a:off x="0" y="8791575"/>
            <a:ext cx="5667375" cy="350838"/>
          </a:xfrm>
          <a:prstGeom prst="rect">
            <a:avLst/>
          </a:prstGeom>
          <a:noFill/>
          <a:ln w="9525" cap="flat" cmpd="sng" algn="ctr">
            <a:noFill/>
            <a:prstDash val="solid"/>
            <a:miter lim="800000"/>
            <a:headEnd type="none" w="med" len="med"/>
            <a:tailEnd type="none" w="med" len="med"/>
          </a:ln>
          <a:effectLst/>
        </p:spPr>
        <p:txBody>
          <a:bodyPr anchor="b"/>
          <a:lstStyle/>
          <a:p>
            <a:r>
              <a:rPr lang="en-US" sz="800">
                <a:latin typeface="Franklin Gothic Book" pitchFamily="34" charset="0"/>
              </a:rPr>
              <a:t>© 2004 Microsoft Corporation. All rights reserved.</a:t>
            </a:r>
            <a:endParaRPr lang="en-US">
              <a:latin typeface="Calibri" pitchFamily="34" charset="0"/>
            </a:endParaRPr>
          </a:p>
          <a:p>
            <a:pPr eaLnBrk="0" hangingPunct="0"/>
            <a:r>
              <a:rPr lang="en-US" sz="800">
                <a:latin typeface="Franklin Gothic Book" pitchFamily="34" charset="0"/>
              </a:rPr>
              <a:t>This presentation is for informational purposes only. Microsoft makes no warranties, express or implied, in this summary.</a:t>
            </a:r>
          </a:p>
        </p:txBody>
      </p:sp>
      <p:sp>
        <p:nvSpPr>
          <p:cNvPr id="161799" name="Rectangle 161798"/>
          <p:cNvSpPr>
            <a:spLocks noGrp="1" noChangeArrowheads="1"/>
          </p:cNvSpPr>
          <p:nvPr/>
        </p:nvSpPr>
        <p:spPr bwMode="auto">
          <a:xfrm>
            <a:off x="0" y="0"/>
            <a:ext cx="2971800" cy="457200"/>
          </a:xfrm>
          <a:prstGeom prst="rect">
            <a:avLst/>
          </a:prstGeom>
          <a:noFill/>
          <a:ln w="9525" cap="flat" cmpd="sng" algn="ctr">
            <a:noFill/>
            <a:prstDash val="solid"/>
            <a:miter lim="800000"/>
            <a:headEnd type="none" w="med" len="med"/>
            <a:tailEnd type="none" w="med" len="med"/>
          </a:ln>
          <a:effectLst/>
        </p:spPr>
        <p:txBody>
          <a:bodyPr/>
          <a:lstStyle/>
          <a:p>
            <a:r>
              <a:rPr lang="en-US" sz="1200">
                <a:latin typeface="Times New Roman" pitchFamily="18" charset="0"/>
              </a:rPr>
              <a:t>Next Generation Business Solutions Platform Strategy Review</a:t>
            </a:r>
            <a:endParaRPr lang="en-US">
              <a:latin typeface="Calibri" pitchFamily="34" charset="0"/>
            </a:endParaRPr>
          </a:p>
        </p:txBody>
      </p:sp>
    </p:spTree>
    <p:extLst>
      <p:ext uri="{BB962C8B-B14F-4D97-AF65-F5344CB8AC3E}">
        <p14:creationId xmlns:p14="http://schemas.microsoft.com/office/powerpoint/2010/main" val="10506553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36864"/>
          <p:cNvSpPr>
            <a:spLocks noGrp="1" noRot="1" noChangeAspect="1" noChangeArrowheads="1" noTextEdit="1"/>
          </p:cNvSpPr>
          <p:nvPr>
            <p:ph type="sldImg"/>
          </p:nvPr>
        </p:nvSpPr>
        <p:spPr>
          <a:noFill/>
          <a:ln cap="flat">
            <a:headEnd type="none" w="med" len="med"/>
            <a:tailEnd type="none" w="med" len="med"/>
          </a:ln>
        </p:spPr>
      </p:sp>
      <p:sp>
        <p:nvSpPr>
          <p:cNvPr id="132099" name="Rectangle 132098"/>
          <p:cNvSpPr>
            <a:spLocks noGrp="1" noChangeArrowheads="1"/>
          </p:cNvSpPr>
          <p:nvPr>
            <p:ph type="body" idx="1"/>
          </p:nvPr>
        </p:nvSpPr>
        <p:spPr>
          <a:noFill/>
          <a:ln/>
        </p:spPr>
        <p:txBody>
          <a:bodyPr/>
          <a:lstStyle/>
          <a:p>
            <a:pPr>
              <a:lnSpc>
                <a:spcPct val="80000"/>
              </a:lnSpc>
            </a:pPr>
            <a:endParaRPr lang="en-US" sz="900"/>
          </a:p>
        </p:txBody>
      </p:sp>
    </p:spTree>
    <p:extLst>
      <p:ext uri="{BB962C8B-B14F-4D97-AF65-F5344CB8AC3E}">
        <p14:creationId xmlns:p14="http://schemas.microsoft.com/office/powerpoint/2010/main" val="3353751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37888"/>
          <p:cNvSpPr>
            <a:spLocks noGrp="1" noRot="1" noChangeAspect="1" noChangeArrowheads="1" noTextEdit="1"/>
          </p:cNvSpPr>
          <p:nvPr>
            <p:ph type="sldImg"/>
          </p:nvPr>
        </p:nvSpPr>
        <p:spPr>
          <a:noFill/>
          <a:ln cap="flat">
            <a:headEnd type="none" w="med" len="med"/>
            <a:tailEnd type="none" w="med" len="med"/>
          </a:ln>
        </p:spPr>
      </p:sp>
      <p:sp>
        <p:nvSpPr>
          <p:cNvPr id="119811" name="Rectangle 119810"/>
          <p:cNvSpPr>
            <a:spLocks noGrp="1" noChangeArrowheads="1"/>
          </p:cNvSpPr>
          <p:nvPr>
            <p:ph type="body" idx="1"/>
          </p:nvPr>
        </p:nvSpPr>
        <p:spPr>
          <a:noFill/>
          <a:ln/>
        </p:spPr>
        <p:txBody>
          <a:bodyPr/>
          <a:lstStyle/>
          <a:p>
            <a:pPr marL="190500" indent="-190500" hangingPunct="1">
              <a:lnSpc>
                <a:spcPct val="90000"/>
              </a:lnSpc>
              <a:buFontTx/>
              <a:buChar char="•"/>
            </a:pPr>
            <a:endParaRPr lang="en-US" sz="1000">
              <a:latin typeface="Tahoma" charset="0"/>
            </a:endParaRPr>
          </a:p>
        </p:txBody>
      </p:sp>
      <p:sp>
        <p:nvSpPr>
          <p:cNvPr id="119812" name="Rectangle 119811"/>
          <p:cNvSpPr>
            <a:spLocks noGrp="1" noChangeArrowheads="1"/>
          </p:cNvSpPr>
          <p:nvPr/>
        </p:nvSpPr>
        <p:spPr bwMode="auto">
          <a:xfrm>
            <a:off x="3884613" y="0"/>
            <a:ext cx="2971800" cy="457200"/>
          </a:xfrm>
          <a:prstGeom prst="rect">
            <a:avLst/>
          </a:prstGeom>
          <a:noFill/>
          <a:ln w="9525" cap="flat" cmpd="sng" algn="ctr">
            <a:noFill/>
            <a:prstDash val="solid"/>
            <a:miter lim="800000"/>
            <a:headEnd type="none" w="med" len="med"/>
            <a:tailEnd type="none" w="med" len="med"/>
          </a:ln>
          <a:effectLst/>
        </p:spPr>
        <p:txBody>
          <a:bodyPr/>
          <a:lstStyle/>
          <a:p>
            <a:pPr algn="r" hangingPunct="0"/>
            <a:fld id="{9008741E-B0CF-404D-9B25-E80A4260A24C}" type="datetime1">
              <a:rPr lang="en-US"/>
              <a:pPr algn="r" hangingPunct="0"/>
              <a:t>3/5/2014</a:t>
            </a:fld>
            <a:endParaRPr lang="en-US" sz="1200">
              <a:latin typeface="Times" pitchFamily="18" charset="0"/>
            </a:endParaRPr>
          </a:p>
        </p:txBody>
      </p:sp>
      <p:sp>
        <p:nvSpPr>
          <p:cNvPr id="119813" name="Rectangle 119812"/>
          <p:cNvSpPr>
            <a:spLocks noGrp="1" noChangeArrowheads="1"/>
          </p:cNvSpPr>
          <p:nvPr/>
        </p:nvSpPr>
        <p:spPr bwMode="auto">
          <a:xfrm>
            <a:off x="3884613" y="8685213"/>
            <a:ext cx="2971800" cy="457200"/>
          </a:xfrm>
          <a:prstGeom prst="rect">
            <a:avLst/>
          </a:prstGeom>
          <a:noFill/>
          <a:ln w="9525" cap="flat" cmpd="sng" algn="ctr">
            <a:noFill/>
            <a:prstDash val="solid"/>
            <a:miter lim="800000"/>
            <a:headEnd type="none" w="med" len="med"/>
            <a:tailEnd type="none" w="med" len="med"/>
          </a:ln>
          <a:effectLst/>
        </p:spPr>
        <p:txBody>
          <a:bodyPr anchor="b"/>
          <a:lstStyle/>
          <a:p>
            <a:pPr algn="r" hangingPunct="0"/>
            <a:fld id="{FE1FA5A4-A95D-4924-B41D-10ECBCB25C28}" type="slidenum">
              <a:rPr lang="en-US"/>
              <a:pPr algn="r" hangingPunct="0"/>
              <a:t>80</a:t>
            </a:fld>
            <a:endParaRPr lang="en-US" sz="1200">
              <a:latin typeface="Times" pitchFamily="18" charset="0"/>
            </a:endParaRPr>
          </a:p>
        </p:txBody>
      </p:sp>
      <p:sp>
        <p:nvSpPr>
          <p:cNvPr id="119814" name="Rectangle 119813"/>
          <p:cNvSpPr>
            <a:spLocks noGrp="1" noChangeArrowheads="1"/>
          </p:cNvSpPr>
          <p:nvPr/>
        </p:nvSpPr>
        <p:spPr bwMode="auto">
          <a:xfrm>
            <a:off x="0" y="8685213"/>
            <a:ext cx="2971800" cy="457200"/>
          </a:xfrm>
          <a:prstGeom prst="rect">
            <a:avLst/>
          </a:prstGeom>
          <a:noFill/>
          <a:ln w="9525" cap="flat" cmpd="sng" algn="ctr">
            <a:noFill/>
            <a:prstDash val="solid"/>
            <a:miter lim="800000"/>
            <a:headEnd type="none" w="med" len="med"/>
            <a:tailEnd type="none" w="med" len="med"/>
          </a:ln>
          <a:effectLst/>
        </p:spPr>
        <p:txBody>
          <a:bodyPr anchor="b"/>
          <a:lstStyle/>
          <a:p>
            <a:pPr hangingPunct="0"/>
            <a:r>
              <a:rPr lang="en-US" sz="1200">
                <a:latin typeface="Times" pitchFamily="18" charset="0"/>
              </a:rPr>
              <a:t>© 2004 Microsoft Corporation. All rights reserved. This presentation is for informational purposes only. Microsoft makes no warranties, express or implied, in this summary.</a:t>
            </a:r>
            <a:endParaRPr lang="en-US"/>
          </a:p>
        </p:txBody>
      </p:sp>
    </p:spTree>
    <p:extLst>
      <p:ext uri="{BB962C8B-B14F-4D97-AF65-F5344CB8AC3E}">
        <p14:creationId xmlns:p14="http://schemas.microsoft.com/office/powerpoint/2010/main" val="316472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51200"/>
          <p:cNvSpPr>
            <a:spLocks noGrp="1" noRot="1" noChangeAspect="1" noChangeArrowheads="1" noTextEdit="1"/>
          </p:cNvSpPr>
          <p:nvPr>
            <p:ph type="sldImg"/>
          </p:nvPr>
        </p:nvSpPr>
        <p:spPr>
          <a:noFill/>
          <a:ln cap="flat">
            <a:headEnd type="none" w="med" len="med"/>
            <a:tailEnd type="none" w="med" len="med"/>
          </a:ln>
        </p:spPr>
      </p:sp>
      <p:sp>
        <p:nvSpPr>
          <p:cNvPr id="155651" name="Rectangle 155650"/>
          <p:cNvSpPr>
            <a:spLocks noGrp="1" noChangeArrowheads="1"/>
          </p:cNvSpPr>
          <p:nvPr>
            <p:ph type="body" idx="1"/>
          </p:nvPr>
        </p:nvSpPr>
        <p:spPr>
          <a:xfrm>
            <a:off x="685800" y="4344988"/>
            <a:ext cx="5486400" cy="4113212"/>
          </a:xfrm>
          <a:noFill/>
          <a:ln/>
        </p:spPr>
        <p:txBody>
          <a:bodyPr/>
          <a:lstStyle/>
          <a:p>
            <a:endParaRPr lang="en-US" sz="1000"/>
          </a:p>
        </p:txBody>
      </p:sp>
      <p:sp>
        <p:nvSpPr>
          <p:cNvPr id="155652" name="Rectangle 155651"/>
          <p:cNvSpPr>
            <a:spLocks noGrp="1" noChangeArrowheads="1"/>
          </p:cNvSpPr>
          <p:nvPr/>
        </p:nvSpPr>
        <p:spPr bwMode="auto">
          <a:xfrm>
            <a:off x="3884613" y="0"/>
            <a:ext cx="2971800" cy="457200"/>
          </a:xfrm>
          <a:prstGeom prst="rect">
            <a:avLst/>
          </a:prstGeom>
          <a:noFill/>
          <a:ln w="9525" cap="flat" cmpd="sng" algn="ctr">
            <a:noFill/>
            <a:prstDash val="solid"/>
            <a:miter lim="800000"/>
            <a:headEnd type="none" w="med" len="med"/>
            <a:tailEnd type="none" w="med" len="med"/>
          </a:ln>
          <a:effectLst/>
        </p:spPr>
        <p:txBody>
          <a:bodyPr/>
          <a:lstStyle/>
          <a:p>
            <a:pPr algn="r" eaLnBrk="0"/>
            <a:fld id="{69CFC03E-7150-4713-A572-602EEE3C5F5E}" type="datetime8">
              <a:rPr lang="en-US" sz="1200">
                <a:latin typeface="Times New Roman" pitchFamily="18" charset="0"/>
              </a:rPr>
              <a:pPr algn="r" eaLnBrk="0"/>
              <a:t>3/5/2014 2:13 PM</a:t>
            </a:fld>
            <a:endParaRPr lang="en-US" sz="1200">
              <a:latin typeface="Times New Roman" pitchFamily="18" charset="0"/>
            </a:endParaRPr>
          </a:p>
        </p:txBody>
      </p:sp>
      <p:sp>
        <p:nvSpPr>
          <p:cNvPr id="155653" name="Rectangle 155652"/>
          <p:cNvSpPr>
            <a:spLocks noGrp="1" noChangeArrowheads="1"/>
          </p:cNvSpPr>
          <p:nvPr/>
        </p:nvSpPr>
        <p:spPr bwMode="auto">
          <a:xfrm>
            <a:off x="5583238" y="8683625"/>
            <a:ext cx="1273175" cy="458788"/>
          </a:xfrm>
          <a:prstGeom prst="rect">
            <a:avLst/>
          </a:prstGeom>
          <a:noFill/>
          <a:ln w="9525" cap="flat" cmpd="sng" algn="ctr">
            <a:noFill/>
            <a:prstDash val="solid"/>
            <a:miter lim="800000"/>
            <a:headEnd type="none" w="med" len="med"/>
            <a:tailEnd type="none" w="med" len="med"/>
          </a:ln>
          <a:effectLst/>
        </p:spPr>
        <p:txBody>
          <a:bodyPr anchor="b"/>
          <a:lstStyle/>
          <a:p>
            <a:pPr algn="r" eaLnBrk="0"/>
            <a:fld id="{B7003F26-0CB9-4EC2-B9FA-C5AB3F0F947E}" type="slidenum">
              <a:rPr lang="en-US" sz="1200">
                <a:latin typeface="Times New Roman" pitchFamily="18" charset="0"/>
              </a:rPr>
              <a:pPr algn="r" eaLnBrk="0"/>
              <a:t>83</a:t>
            </a:fld>
            <a:endParaRPr lang="en-US" sz="1200">
              <a:latin typeface="Times New Roman" pitchFamily="18" charset="0"/>
            </a:endParaRPr>
          </a:p>
        </p:txBody>
      </p:sp>
      <p:sp>
        <p:nvSpPr>
          <p:cNvPr id="155654" name="Rectangle 155653"/>
          <p:cNvSpPr>
            <a:spLocks noGrp="1" noChangeArrowheads="1"/>
          </p:cNvSpPr>
          <p:nvPr/>
        </p:nvSpPr>
        <p:spPr bwMode="auto">
          <a:xfrm>
            <a:off x="0" y="8791575"/>
            <a:ext cx="5667375" cy="350838"/>
          </a:xfrm>
          <a:prstGeom prst="rect">
            <a:avLst/>
          </a:prstGeom>
          <a:noFill/>
          <a:ln w="9525" cap="flat" cmpd="sng" algn="ctr">
            <a:noFill/>
            <a:prstDash val="solid"/>
            <a:miter lim="800000"/>
            <a:headEnd type="none" w="med" len="med"/>
            <a:tailEnd type="none" w="med" len="med"/>
          </a:ln>
          <a:effectLst/>
        </p:spPr>
        <p:txBody>
          <a:bodyPr anchor="b"/>
          <a:lstStyle/>
          <a:p>
            <a:pPr eaLnBrk="0"/>
            <a:r>
              <a:rPr lang="en-US" sz="800">
                <a:latin typeface="Franklin Gothic Book" pitchFamily="34" charset="0"/>
              </a:rPr>
              <a:t>© 2004 Microsoft Corporation. All rights reserved.</a:t>
            </a:r>
            <a:endParaRPr lang="en-US">
              <a:latin typeface="Calibri" pitchFamily="34" charset="0"/>
            </a:endParaRPr>
          </a:p>
          <a:p>
            <a:pPr hangingPunct="0"/>
            <a:r>
              <a:rPr lang="en-US" sz="800">
                <a:latin typeface="Franklin Gothic Book" pitchFamily="34" charset="0"/>
              </a:rPr>
              <a:t>This presentation is for informational purposes only. Microsoft makes no warranties, express or implied, in this summary.</a:t>
            </a:r>
          </a:p>
        </p:txBody>
      </p:sp>
      <p:sp>
        <p:nvSpPr>
          <p:cNvPr id="155655" name="Rectangle 155654"/>
          <p:cNvSpPr>
            <a:spLocks noGrp="1" noChangeArrowheads="1"/>
          </p:cNvSpPr>
          <p:nvPr/>
        </p:nvSpPr>
        <p:spPr bwMode="auto">
          <a:xfrm>
            <a:off x="0" y="0"/>
            <a:ext cx="2971800" cy="457200"/>
          </a:xfrm>
          <a:prstGeom prst="rect">
            <a:avLst/>
          </a:prstGeom>
          <a:noFill/>
          <a:ln w="9525" cap="flat" cmpd="sng" algn="ctr">
            <a:noFill/>
            <a:prstDash val="solid"/>
            <a:miter lim="800000"/>
            <a:headEnd type="none" w="med" len="med"/>
            <a:tailEnd type="none" w="med" len="med"/>
          </a:ln>
          <a:effectLst/>
        </p:spPr>
        <p:txBody>
          <a:bodyPr/>
          <a:lstStyle/>
          <a:p>
            <a:pPr eaLnBrk="0"/>
            <a:r>
              <a:rPr lang="en-US" sz="1200">
                <a:latin typeface="Times New Roman" pitchFamily="18" charset="0"/>
              </a:rPr>
              <a:t>Next Generation Business Solutions Platform Strategy Review</a:t>
            </a:r>
            <a:endParaRPr lang="en-US">
              <a:latin typeface="Calibri" pitchFamily="34" charset="0"/>
            </a:endParaRPr>
          </a:p>
        </p:txBody>
      </p:sp>
    </p:spTree>
    <p:extLst>
      <p:ext uri="{BB962C8B-B14F-4D97-AF65-F5344CB8AC3E}">
        <p14:creationId xmlns:p14="http://schemas.microsoft.com/office/powerpoint/2010/main" val="3651519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055"/>
          <p:cNvSpPr>
            <a:spLocks noGrp="1" noChangeArrowheads="1"/>
          </p:cNvSpPr>
          <p:nvPr>
            <p:ph type="sldNum" sz="quarter" idx="5"/>
          </p:nvPr>
        </p:nvSpPr>
        <p:spPr>
          <a:noFill/>
        </p:spPr>
        <p:txBody>
          <a:bodyPr/>
          <a:lstStyle/>
          <a:p>
            <a:fld id="{7DD4867B-311F-4151-9BFA-5833E18E9D85}" type="slidenum">
              <a:rPr lang="en-US" smtClean="0"/>
              <a:pPr/>
              <a:t>6</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dirty="0" smtClean="0"/>
          </a:p>
        </p:txBody>
      </p:sp>
    </p:spTree>
    <p:extLst>
      <p:ext uri="{BB962C8B-B14F-4D97-AF65-F5344CB8AC3E}">
        <p14:creationId xmlns:p14="http://schemas.microsoft.com/office/powerpoint/2010/main" val="3373391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055"/>
          <p:cNvSpPr>
            <a:spLocks noGrp="1" noChangeArrowheads="1"/>
          </p:cNvSpPr>
          <p:nvPr>
            <p:ph type="sldNum" sz="quarter" idx="5"/>
          </p:nvPr>
        </p:nvSpPr>
        <p:spPr>
          <a:noFill/>
        </p:spPr>
        <p:txBody>
          <a:bodyPr/>
          <a:lstStyle/>
          <a:p>
            <a:fld id="{95DF7472-66AF-4056-93B2-AAFC2D244172}" type="slidenum">
              <a:rPr lang="en-US" smtClean="0"/>
              <a:pPr/>
              <a:t>7</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72297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055"/>
          <p:cNvSpPr>
            <a:spLocks noGrp="1" noChangeArrowheads="1"/>
          </p:cNvSpPr>
          <p:nvPr>
            <p:ph type="sldNum" sz="quarter" idx="5"/>
          </p:nvPr>
        </p:nvSpPr>
        <p:spPr>
          <a:noFill/>
        </p:spPr>
        <p:txBody>
          <a:bodyPr/>
          <a:lstStyle/>
          <a:p>
            <a:fld id="{700D1BAC-0FC2-42E7-9F2C-0107AF36BF92}" type="slidenum">
              <a:rPr lang="en-US" smtClean="0"/>
              <a:pPr/>
              <a:t>8</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694117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055"/>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D1B60A9D-AA53-4AAA-AE9B-DE2A2073142B}" type="slidenum">
              <a:rPr lang="en-US" sz="1200"/>
              <a:pPr algn="r"/>
              <a:t>9</a:t>
            </a:fld>
            <a:endParaRPr 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76544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4E211D2-CCBB-4C81-8E4E-718EB0B3CE8B}" type="datetimeFigureOut">
              <a:rPr lang="en-US" smtClean="0"/>
              <a:pPr/>
              <a:t>3/5/2014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37D445E8-D9F2-4294-A374-A92222BFCD26}"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4E211D2-CCBB-4C81-8E4E-718EB0B3CE8B}"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45E8-D9F2-4294-A374-A92222BFCD2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4E211D2-CCBB-4C81-8E4E-718EB0B3CE8B}"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45E8-D9F2-4294-A374-A92222BFCD2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15" name="Text Placeholder 14"/>
          <p:cNvSpPr>
            <a:spLocks noGrp="1"/>
          </p:cNvSpPr>
          <p:nvPr>
            <p:ph type="body" idx="1"/>
          </p:nvPr>
        </p:nvSpPr>
        <p:spPr/>
        <p:txBody>
          <a:bodyPr/>
          <a:lstStyle>
            <a:lvl1pPr algn="l" fontAlgn="base">
              <a:lnSpc>
                <a:spcPct val="90000"/>
              </a:lnSpc>
              <a:spcBef>
                <a:spcPct val="30000"/>
              </a:spcBef>
              <a:spcAft>
                <a:spcPct val="0"/>
              </a:spcAft>
              <a:buClr>
                <a:schemeClr val="tx2">
                  <a:alpha val="100000"/>
                </a:schemeClr>
              </a:buClr>
              <a:buFont typeface="Wingdings 2"/>
              <a:buBlip>
                <a:blip r:embed="rId2"/>
              </a:buBlip>
              <a:defRPr sz="3200">
                <a:solidFill>
                  <a:schemeClr val="bg1"/>
                </a:solidFill>
                <a:effectLst>
                  <a:outerShdw blurRad="38100" dist="38100" dir="2700000" algn="tl">
                    <a:srgbClr val="000000">
                      <a:alpha val="43137"/>
                    </a:srgbClr>
                  </a:outerShdw>
                </a:effectLst>
                <a:latin typeface="+mn-lt"/>
                <a:ea typeface="+mn-ea"/>
                <a:cs typeface="+mn-cs"/>
              </a:defRPr>
            </a:lvl1pPr>
            <a:lvl2pPr algn="l" fontAlgn="base">
              <a:lnSpc>
                <a:spcPct val="90000"/>
              </a:lnSpc>
              <a:spcBef>
                <a:spcPct val="30000"/>
              </a:spcBef>
              <a:spcAft>
                <a:spcPct val="0"/>
              </a:spcAft>
              <a:buClr>
                <a:schemeClr val="tx2">
                  <a:alpha val="100000"/>
                </a:schemeClr>
              </a:buClr>
              <a:buFont typeface="Wingdings 2"/>
              <a:buBlip>
                <a:blip r:embed="rId2"/>
              </a:buBlip>
              <a:defRPr sz="2800">
                <a:solidFill>
                  <a:schemeClr val="bg1"/>
                </a:solidFill>
                <a:effectLst>
                  <a:outerShdw blurRad="38100" dist="38100" dir="2700000" algn="tl">
                    <a:srgbClr val="000000">
                      <a:alpha val="43137"/>
                    </a:srgbClr>
                  </a:outerShdw>
                </a:effectLst>
                <a:latin typeface="+mn-lt"/>
                <a:ea typeface="+mn-ea"/>
                <a:cs typeface="+mn-cs"/>
              </a:defRPr>
            </a:lvl2pPr>
            <a:lvl3pPr algn="l" fontAlgn="base">
              <a:lnSpc>
                <a:spcPct val="90000"/>
              </a:lnSpc>
              <a:spcBef>
                <a:spcPct val="30000"/>
              </a:spcBef>
              <a:spcAft>
                <a:spcPct val="0"/>
              </a:spcAft>
              <a:buClr>
                <a:schemeClr val="tx2">
                  <a:alpha val="100000"/>
                </a:schemeClr>
              </a:buClr>
              <a:buFont typeface="Wingdings 2"/>
              <a:buBlip>
                <a:blip r:embed="rId2"/>
              </a:buBlip>
              <a:defRPr sz="2400">
                <a:solidFill>
                  <a:schemeClr val="bg1"/>
                </a:solidFill>
                <a:effectLst>
                  <a:outerShdw blurRad="38100" dist="38100" dir="2700000" algn="tl">
                    <a:srgbClr val="000000">
                      <a:alpha val="43137"/>
                    </a:srgbClr>
                  </a:outerShdw>
                </a:effectLst>
                <a:latin typeface="+mn-lt"/>
                <a:ea typeface="+mn-ea"/>
                <a:cs typeface="+mn-cs"/>
              </a:defRPr>
            </a:lvl3pPr>
            <a:lvl4pPr algn="l" fontAlgn="base">
              <a:lnSpc>
                <a:spcPct val="90000"/>
              </a:lnSpc>
              <a:spcBef>
                <a:spcPct val="30000"/>
              </a:spcBef>
              <a:spcAft>
                <a:spcPct val="0"/>
              </a:spcAft>
              <a:buClr>
                <a:schemeClr val="tx2">
                  <a:alpha val="100000"/>
                </a:schemeClr>
              </a:buClr>
              <a:buFont typeface="Wingdings 2"/>
              <a:buBlip>
                <a:blip r:embed="rId2"/>
              </a:buBlip>
              <a:defRPr sz="2000">
                <a:solidFill>
                  <a:schemeClr val="bg1"/>
                </a:solidFill>
                <a:effectLst>
                  <a:outerShdw blurRad="38100" dist="38100" dir="2700000" algn="tl">
                    <a:srgbClr val="000000">
                      <a:alpha val="43137"/>
                    </a:srgbClr>
                  </a:outerShdw>
                </a:effectLst>
                <a:latin typeface="+mn-lt"/>
                <a:ea typeface="+mn-ea"/>
                <a:cs typeface="+mn-cs"/>
              </a:defRPr>
            </a:lvl4pPr>
            <a:lvl5pPr algn="l" fontAlgn="base">
              <a:lnSpc>
                <a:spcPct val="90000"/>
              </a:lnSpc>
              <a:spcBef>
                <a:spcPct val="30000"/>
              </a:spcBef>
              <a:spcAft>
                <a:spcPct val="0"/>
              </a:spcAft>
              <a:buClr>
                <a:schemeClr val="tx2">
                  <a:alpha val="100000"/>
                </a:schemeClr>
              </a:buClr>
              <a:buFont typeface="Wingdings 2"/>
              <a:buBlip>
                <a:blip r:embed="rId2"/>
              </a:buBlip>
              <a:defRPr sz="2000">
                <a:solidFill>
                  <a:schemeClr val="bg1"/>
                </a:solidFill>
                <a:effectLst>
                  <a:outerShdw blurRad="38100" dist="38100" dir="2700000" algn="tl">
                    <a:srgbClr val="000000">
                      <a:alpha val="43137"/>
                    </a:srgbClr>
                  </a:outerShdw>
                </a:effectLst>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bwMode="auto">
          <a:xfrm>
            <a:off x="457200" y="6413500"/>
            <a:ext cx="2133600" cy="320675"/>
          </a:xfrm>
          <a:prstGeom prst="rect">
            <a:avLst/>
          </a:prstGeom>
          <a:noFill/>
          <a:ln w="9525" cap="flat" cmpd="sng" algn="ctr">
            <a:noFill/>
            <a:prstDash val="solid"/>
            <a:miter lim="800000"/>
            <a:headEnd type="none" w="med" len="med"/>
            <a:tailEnd type="none" w="med" len="med"/>
          </a:ln>
          <a:effectLst/>
        </p:spPr>
        <p:txBody>
          <a:bodyPr/>
          <a:lstStyle>
            <a:lvl1pPr>
              <a:defRPr kern="0">
                <a:solidFill>
                  <a:schemeClr val="bg1">
                    <a:alpha val="100000"/>
                  </a:schemeClr>
                </a:solidFill>
                <a:latin typeface="Arial"/>
              </a:defRPr>
            </a:lvl1pPr>
          </a:lstStyle>
          <a:p>
            <a:pPr>
              <a:defRPr/>
            </a:pPr>
            <a:endParaRPr lang="en-US"/>
          </a:p>
        </p:txBody>
      </p:sp>
      <p:sp>
        <p:nvSpPr>
          <p:cNvPr id="19" name="Footer Placeholder 18"/>
          <p:cNvSpPr>
            <a:spLocks noGrp="1"/>
          </p:cNvSpPr>
          <p:nvPr>
            <p:ph type="ftr" sz="quarter" idx="11"/>
          </p:nvPr>
        </p:nvSpPr>
        <p:spPr bwMode="auto">
          <a:xfrm>
            <a:off x="3124200" y="6413500"/>
            <a:ext cx="2895600" cy="320675"/>
          </a:xfrm>
          <a:prstGeom prst="rect">
            <a:avLst/>
          </a:prstGeom>
          <a:noFill/>
          <a:ln w="9525" cap="flat" cmpd="sng" algn="ctr">
            <a:noFill/>
            <a:prstDash val="solid"/>
            <a:miter lim="800000"/>
            <a:headEnd type="none" w="med" len="med"/>
            <a:tailEnd type="none" w="med" len="med"/>
          </a:ln>
          <a:effectLst/>
        </p:spPr>
        <p:txBody>
          <a:bodyPr/>
          <a:lstStyle>
            <a:lvl1pPr>
              <a:defRPr kern="0">
                <a:solidFill>
                  <a:schemeClr val="bg1">
                    <a:alpha val="100000"/>
                  </a:schemeClr>
                </a:solidFill>
                <a:latin typeface="Arial"/>
              </a:defRPr>
            </a:lvl1pPr>
          </a:lstStyle>
          <a:p>
            <a:pPr>
              <a:defRPr/>
            </a:pPr>
            <a:endParaRPr lang="en-US"/>
          </a:p>
        </p:txBody>
      </p:sp>
      <p:sp>
        <p:nvSpPr>
          <p:cNvPr id="16" name="Slide Number Placeholder 15"/>
          <p:cNvSpPr>
            <a:spLocks noGrp="1"/>
          </p:cNvSpPr>
          <p:nvPr>
            <p:ph type="sldNum" sz="quarter" idx="12"/>
          </p:nvPr>
        </p:nvSpPr>
        <p:spPr bwMode="auto">
          <a:xfrm>
            <a:off x="6553200" y="6400800"/>
            <a:ext cx="2133600" cy="320675"/>
          </a:xfrm>
          <a:prstGeom prst="rect">
            <a:avLst/>
          </a:prstGeom>
          <a:noFill/>
          <a:ln w="9525" cap="flat" cmpd="sng" algn="ctr">
            <a:noFill/>
            <a:prstDash val="solid"/>
            <a:miter lim="800000"/>
            <a:headEnd type="none" w="med" len="med"/>
            <a:tailEnd type="none" w="med" len="med"/>
          </a:ln>
          <a:effectLst/>
        </p:spPr>
        <p:txBody>
          <a:bodyPr/>
          <a:lstStyle>
            <a:lvl1pPr>
              <a:defRPr kern="0">
                <a:solidFill>
                  <a:schemeClr val="bg1">
                    <a:alpha val="100000"/>
                  </a:schemeClr>
                </a:solidFill>
                <a:latin typeface="Arial"/>
              </a:defRPr>
            </a:lvl1pPr>
          </a:lstStyle>
          <a:p>
            <a:pPr>
              <a:defRPr/>
            </a:pPr>
            <a:fld id="{14AD60C2-5DA3-428F-B489-F0A8D1E398BF}" type="slidenum">
              <a:rPr lang="en-US" altLang="x-none"/>
              <a:pPr>
                <a:defRPr/>
              </a:pPr>
              <a:t>‹#›</a:t>
            </a:fld>
            <a:endParaRPr lang="en-US"/>
          </a:p>
        </p:txBody>
      </p:sp>
      <p:sp>
        <p:nvSpPr>
          <p:cNvPr id="7" name="Rectangle 6"/>
          <p:cNvSpPr>
            <a:spLocks noGrp="1" noChangeArrowheads="1"/>
          </p:cNvSpPr>
          <p:nvPr>
            <p:ph type="dt" sz="half" idx="13"/>
          </p:nvPr>
        </p:nvSpPr>
        <p:spPr>
          <a:ln/>
        </p:spPr>
        <p:txBody>
          <a:bodyPr/>
          <a:lstStyle>
            <a:lvl1pPr>
              <a:defRPr/>
            </a:lvl1pPr>
          </a:lstStyle>
          <a:p>
            <a:endParaRPr lang="en-US"/>
          </a:p>
        </p:txBody>
      </p:sp>
      <p:sp>
        <p:nvSpPr>
          <p:cNvPr id="8" name="Rectangle 7"/>
          <p:cNvSpPr>
            <a:spLocks noGrp="1" noChangeArrowheads="1"/>
          </p:cNvSpPr>
          <p:nvPr>
            <p:ph type="ftr" sz="quarter" idx="14"/>
          </p:nvPr>
        </p:nvSpPr>
        <p:spPr>
          <a:ln/>
        </p:spPr>
        <p:txBody>
          <a:bodyPr/>
          <a:lstStyle>
            <a:lvl1pPr>
              <a:defRPr/>
            </a:lvl1pPr>
          </a:lstStyle>
          <a:p>
            <a:endParaRPr lang="en-US"/>
          </a:p>
        </p:txBody>
      </p:sp>
      <p:sp>
        <p:nvSpPr>
          <p:cNvPr id="9" name="Rectangle 8"/>
          <p:cNvSpPr>
            <a:spLocks noGrp="1" noChangeArrowheads="1"/>
          </p:cNvSpPr>
          <p:nvPr>
            <p:ph type="sldNum" sz="quarter" idx="15"/>
          </p:nvPr>
        </p:nvSpPr>
        <p:spPr>
          <a:ln/>
        </p:spPr>
        <p:txBody>
          <a:bodyPr/>
          <a:lstStyle>
            <a:lvl1pPr>
              <a:defRPr/>
            </a:lvl1pPr>
          </a:lstStyle>
          <a:p>
            <a:fld id="{5ADE56E2-7CE3-41CE-B5CD-D620BB12EF66}" type="slidenum">
              <a:rPr lang="en-US"/>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905000"/>
            <a:ext cx="8229600" cy="4114800"/>
          </a:xfrm>
        </p:spPr>
        <p:txBody>
          <a:bodyPr/>
          <a:lstStyle/>
          <a:p>
            <a:endParaRPr lang="en-US"/>
          </a:p>
        </p:txBody>
      </p:sp>
      <p:sp>
        <p:nvSpPr>
          <p:cNvPr id="4" name="Date Placeholder 3"/>
          <p:cNvSpPr>
            <a:spLocks noGrp="1"/>
          </p:cNvSpPr>
          <p:nvPr>
            <p:ph type="dt" sz="half" idx="10"/>
          </p:nvPr>
        </p:nvSpPr>
        <p:spPr>
          <a:xfrm>
            <a:off x="457200" y="6413500"/>
            <a:ext cx="2133600" cy="320675"/>
          </a:xfrm>
        </p:spPr>
        <p:txBody>
          <a:bodyPr/>
          <a:lstStyle>
            <a:lvl1pPr>
              <a:defRPr/>
            </a:lvl1pPr>
          </a:lstStyle>
          <a:p>
            <a:endParaRPr lang="en-US"/>
          </a:p>
        </p:txBody>
      </p:sp>
      <p:sp>
        <p:nvSpPr>
          <p:cNvPr id="5" name="Footer Placeholder 4"/>
          <p:cNvSpPr>
            <a:spLocks noGrp="1"/>
          </p:cNvSpPr>
          <p:nvPr>
            <p:ph type="ftr" sz="quarter" idx="11"/>
          </p:nvPr>
        </p:nvSpPr>
        <p:spPr>
          <a:xfrm>
            <a:off x="3124200" y="6413500"/>
            <a:ext cx="2895600" cy="320675"/>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400800"/>
            <a:ext cx="2133600" cy="320675"/>
          </a:xfrm>
        </p:spPr>
        <p:txBody>
          <a:bodyPr/>
          <a:lstStyle>
            <a:lvl1pPr>
              <a:defRPr/>
            </a:lvl1pPr>
          </a:lstStyle>
          <a:p>
            <a:fld id="{927675CE-87BA-463B-875B-9E757A216926}" type="slidenum">
              <a:rPr lang="en-US"/>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4E211D2-CCBB-4C81-8E4E-718EB0B3CE8B}"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45E8-D9F2-4294-A374-A92222BFCD2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4E211D2-CCBB-4C81-8E4E-718EB0B3CE8B}" type="datetimeFigureOut">
              <a:rPr lang="en-US" smtClean="0"/>
              <a:pPr/>
              <a:t>3/5/2014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D445E8-D9F2-4294-A374-A92222BFCD26}"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4E211D2-CCBB-4C81-8E4E-718EB0B3CE8B}" type="datetimeFigureOut">
              <a:rPr lang="en-US" smtClean="0"/>
              <a:pPr/>
              <a:t>3/5/2014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445E8-D9F2-4294-A374-A92222BFCD2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4E211D2-CCBB-4C81-8E4E-718EB0B3CE8B}" type="datetimeFigureOut">
              <a:rPr lang="en-US" smtClean="0"/>
              <a:pPr/>
              <a:t>3/5/2014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D445E8-D9F2-4294-A374-A92222BFCD2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4E211D2-CCBB-4C81-8E4E-718EB0B3CE8B}" type="datetimeFigureOut">
              <a:rPr lang="en-US" smtClean="0"/>
              <a:pPr/>
              <a:t>3/5/2014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D445E8-D9F2-4294-A374-A92222BFCD2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211D2-CCBB-4C81-8E4E-718EB0B3CE8B}" type="datetimeFigureOut">
              <a:rPr lang="en-US" smtClean="0"/>
              <a:pPr/>
              <a:t>3/5/2014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7D445E8-D9F2-4294-A374-A92222BFCD2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4E211D2-CCBB-4C81-8E4E-718EB0B3CE8B}" type="datetimeFigureOut">
              <a:rPr lang="en-US" smtClean="0"/>
              <a:pPr/>
              <a:t>3/5/2014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D445E8-D9F2-4294-A374-A92222BFCD2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4E211D2-CCBB-4C81-8E4E-718EB0B3CE8B}" type="datetimeFigureOut">
              <a:rPr lang="en-US" smtClean="0"/>
              <a:pPr/>
              <a:t>3/5/2014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37D445E8-D9F2-4294-A374-A92222BFCD26}"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4E211D2-CCBB-4C81-8E4E-718EB0B3CE8B}" type="datetimeFigureOut">
              <a:rPr lang="en-US" smtClean="0"/>
              <a:pPr/>
              <a:t>3/5/2014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7D445E8-D9F2-4294-A374-A92222BFCD26}"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24.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30.png"/><Relationship Id="rId1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24.png"/></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notesSlide" Target="../notesSlides/notesSlide42.xml"/><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30.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8.png"/><Relationship Id="rId3" Type="http://schemas.openxmlformats.org/officeDocument/2006/relationships/notesSlide" Target="../notesSlides/notesSlide46.xml"/><Relationship Id="rId7" Type="http://schemas.openxmlformats.org/officeDocument/2006/relationships/image" Target="../media/image64.png"/><Relationship Id="rId12" Type="http://schemas.openxmlformats.org/officeDocument/2006/relationships/image" Target="../media/image67.pn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63.png"/><Relationship Id="rId11" Type="http://schemas.openxmlformats.org/officeDocument/2006/relationships/image" Target="../media/image66.png"/><Relationship Id="rId5" Type="http://schemas.openxmlformats.org/officeDocument/2006/relationships/image" Target="../media/image12.png"/><Relationship Id="rId10"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60.png"/><Relationship Id="rId1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4.png"/><Relationship Id="rId7"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6.pn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0.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3.png"/></Relationships>
</file>

<file path=ppt/slides/_rels/slide6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16.png"/><Relationship Id="rId12"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27.png"/><Relationship Id="rId5" Type="http://schemas.openxmlformats.org/officeDocument/2006/relationships/image" Target="../media/image82.png"/><Relationship Id="rId10" Type="http://schemas.openxmlformats.org/officeDocument/2006/relationships/image" Target="../media/image26.png"/><Relationship Id="rId4" Type="http://schemas.openxmlformats.org/officeDocument/2006/relationships/image" Target="../media/image81.png"/><Relationship Id="rId9" Type="http://schemas.openxmlformats.org/officeDocument/2006/relationships/image" Target="../media/image35.png"/></Relationships>
</file>

<file path=ppt/slides/_rels/slide6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8.png"/><Relationship Id="rId3" Type="http://schemas.openxmlformats.org/officeDocument/2006/relationships/image" Target="../media/image16.png"/><Relationship Id="rId7" Type="http://schemas.openxmlformats.org/officeDocument/2006/relationships/image" Target="../media/image27.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52.xml"/><Relationship Id="rId16"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86.png"/><Relationship Id="rId5" Type="http://schemas.openxmlformats.org/officeDocument/2006/relationships/image" Target="../media/image35.png"/><Relationship Id="rId15" Type="http://schemas.openxmlformats.org/officeDocument/2006/relationships/image" Target="../media/image90.png"/><Relationship Id="rId10" Type="http://schemas.openxmlformats.org/officeDocument/2006/relationships/image" Target="../media/image85.png"/><Relationship Id="rId4" Type="http://schemas.openxmlformats.org/officeDocument/2006/relationships/image" Target="../media/image28.png"/><Relationship Id="rId9" Type="http://schemas.openxmlformats.org/officeDocument/2006/relationships/image" Target="../media/image84.png"/><Relationship Id="rId14" Type="http://schemas.openxmlformats.org/officeDocument/2006/relationships/image" Target="../media/image8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93.png"/><Relationship Id="rId4" Type="http://schemas.openxmlformats.org/officeDocument/2006/relationships/image" Target="../media/image16.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wmf"/><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27.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26.png"/><Relationship Id="rId5" Type="http://schemas.openxmlformats.org/officeDocument/2006/relationships/image" Target="../media/image96.png"/><Relationship Id="rId15" Type="http://schemas.openxmlformats.org/officeDocument/2006/relationships/image" Target="../media/image36.png"/><Relationship Id="rId10" Type="http://schemas.openxmlformats.org/officeDocument/2006/relationships/image" Target="../media/image16.png"/><Relationship Id="rId4" Type="http://schemas.openxmlformats.org/officeDocument/2006/relationships/image" Target="../media/image95.png"/><Relationship Id="rId9" Type="http://schemas.openxmlformats.org/officeDocument/2006/relationships/image" Target="../media/image25.png"/><Relationship Id="rId14"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698500" y="1371600"/>
            <a:ext cx="8289925" cy="2514600"/>
          </a:xfrm>
        </p:spPr>
        <p:txBody>
          <a:bodyPr>
            <a:normAutofit/>
          </a:bodyPr>
          <a:lstStyle/>
          <a:p>
            <a:pPr algn="ctr"/>
            <a:r>
              <a:rPr lang="en-US" sz="6600" dirty="0" smtClean="0">
                <a:cs typeface="Times New Roman" pitchFamily="18" charset="0"/>
              </a:rPr>
              <a:t>.NET Framework</a:t>
            </a:r>
            <a:endParaRPr lang="en-US" sz="6600" dirty="0" smtClean="0"/>
          </a:p>
        </p:txBody>
      </p:sp>
      <p:sp>
        <p:nvSpPr>
          <p:cNvPr id="15363" name="Rectangle 3"/>
          <p:cNvSpPr>
            <a:spLocks noGrp="1" noChangeArrowheads="1"/>
          </p:cNvSpPr>
          <p:nvPr>
            <p:ph type="subTitle" idx="1"/>
          </p:nvPr>
        </p:nvSpPr>
        <p:spPr>
          <a:xfrm>
            <a:off x="685800" y="3733800"/>
            <a:ext cx="8458200" cy="2362200"/>
          </a:xfrm>
        </p:spPr>
        <p:txBody>
          <a:bodyPr>
            <a:normAutofit/>
          </a:bodyPr>
          <a:lstStyle/>
          <a:p>
            <a:pPr algn="ctr" eaLnBrk="1" hangingPunct="1">
              <a:buFont typeface="Wingdings" charset="2"/>
              <a:buNone/>
            </a:pPr>
            <a:r>
              <a:rPr lang="en-US" sz="3600" dirty="0" smtClean="0"/>
              <a:t> </a:t>
            </a:r>
          </a:p>
          <a:p>
            <a:pPr algn="ctr"/>
            <a:r>
              <a:rPr lang="en-US" sz="3200" dirty="0" smtClean="0"/>
              <a:t> </a:t>
            </a:r>
            <a:endParaRPr lang="en-US" sz="3600" dirty="0" smtClean="0"/>
          </a:p>
        </p:txBody>
      </p:sp>
    </p:spTree>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b="1" dirty="0">
              <a:solidFill>
                <a:schemeClr val="bg1"/>
              </a:solidFill>
              <a:latin typeface="Tahoma" pitchFamily="34" charset="0"/>
              <a:cs typeface="Times New Roman" pitchFamily="18" charset="0"/>
            </a:endParaRPr>
          </a:p>
          <a:p>
            <a:pPr>
              <a:spcBef>
                <a:spcPct val="50000"/>
              </a:spcBef>
            </a:pPr>
            <a:r>
              <a:rPr lang="en-US" b="1" dirty="0">
                <a:solidFill>
                  <a:schemeClr val="bg1"/>
                </a:solidFill>
                <a:latin typeface="Tahoma" pitchFamily="34" charset="0"/>
                <a:cs typeface="Times New Roman" pitchFamily="18" charset="0"/>
              </a:rPr>
              <a:t> </a:t>
            </a:r>
          </a:p>
        </p:txBody>
      </p:sp>
      <p:grpSp>
        <p:nvGrpSpPr>
          <p:cNvPr id="2" name="Group 1"/>
          <p:cNvGrpSpPr>
            <a:grpSpLocks noChangeAspect="1"/>
          </p:cNvGrpSpPr>
          <p:nvPr/>
        </p:nvGrpSpPr>
        <p:grpSpPr bwMode="auto">
          <a:xfrm>
            <a:off x="2286000" y="1676400"/>
            <a:ext cx="5257800" cy="4495800"/>
            <a:chOff x="736" y="4632"/>
            <a:chExt cx="8280" cy="27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grpSpPr>
        <p:sp>
          <p:nvSpPr>
            <p:cNvPr id="8" name="AutoShape 7"/>
            <p:cNvSpPr>
              <a:spLocks noChangeAspect="1" noChangeArrowheads="1" noTextEdit="1"/>
            </p:cNvSpPr>
            <p:nvPr/>
          </p:nvSpPr>
          <p:spPr bwMode="auto">
            <a:xfrm>
              <a:off x="736" y="4632"/>
              <a:ext cx="8280" cy="2700"/>
            </a:xfrm>
            <a:prstGeom prst="rect">
              <a:avLst/>
            </a:prstGeom>
            <a:gradFill flip="none" rotWithShape="1">
              <a:gsLst>
                <a:gs pos="0">
                  <a:srgbClr val="CEDEE0">
                    <a:shade val="30000"/>
                    <a:satMod val="115000"/>
                  </a:srgbClr>
                </a:gs>
                <a:gs pos="50000">
                  <a:srgbClr val="CEDEE0">
                    <a:shade val="67500"/>
                    <a:satMod val="115000"/>
                  </a:srgbClr>
                </a:gs>
                <a:gs pos="100000">
                  <a:srgbClr val="CEDEE0">
                    <a:shade val="100000"/>
                    <a:satMod val="115000"/>
                  </a:srgbClr>
                </a:gs>
              </a:gsLst>
              <a:lin ang="8100000" scaled="1"/>
              <a:tileRect/>
            </a:gradFill>
            <a:ln w="9525">
              <a:solidFill>
                <a:srgbClr val="000000"/>
              </a:solidFill>
              <a:miter lim="800000"/>
              <a:headEnd/>
              <a:tailEnd/>
            </a:ln>
          </p:spPr>
          <p:txBody>
            <a:bodyPr/>
            <a:lstStyle/>
            <a:p>
              <a:pPr>
                <a:defRPr/>
              </a:pPr>
              <a:endParaRPr lang="en-US" sz="2400"/>
            </a:p>
          </p:txBody>
        </p:sp>
        <p:sp>
          <p:nvSpPr>
            <p:cNvPr id="9" name="Rectangle 6"/>
            <p:cNvSpPr>
              <a:spLocks noChangeArrowheads="1"/>
            </p:cNvSpPr>
            <p:nvPr/>
          </p:nvSpPr>
          <p:spPr bwMode="auto">
            <a:xfrm>
              <a:off x="856" y="4678"/>
              <a:ext cx="8040" cy="2608"/>
            </a:xfrm>
            <a:prstGeom prst="rect">
              <a:avLst/>
            </a:prstGeom>
            <a:gradFill flip="none" rotWithShape="1">
              <a:gsLst>
                <a:gs pos="0">
                  <a:srgbClr val="C8D7A1">
                    <a:shade val="30000"/>
                    <a:satMod val="115000"/>
                  </a:srgbClr>
                </a:gs>
                <a:gs pos="50000">
                  <a:srgbClr val="C8D7A1">
                    <a:shade val="67500"/>
                    <a:satMod val="115000"/>
                  </a:srgbClr>
                </a:gs>
                <a:gs pos="100000">
                  <a:srgbClr val="C8D7A1">
                    <a:shade val="100000"/>
                    <a:satMod val="115000"/>
                  </a:srgbClr>
                </a:gs>
              </a:gsLst>
              <a:path path="circle">
                <a:fillToRect l="100000" t="100000"/>
              </a:path>
              <a:tileRect r="-100000" b="-100000"/>
            </a:gradFill>
            <a:ln w="9525">
              <a:solidFill>
                <a:srgbClr val="000000"/>
              </a:solidFill>
              <a:miter lim="800000"/>
              <a:headEnd/>
              <a:tailEnd/>
            </a:ln>
          </p:spPr>
          <p:txBody>
            <a:bodyPr/>
            <a:lstStyle/>
            <a:p>
              <a:pPr algn="ctr" eaLnBrk="0" hangingPunct="0">
                <a:defRPr/>
              </a:pPr>
              <a:endParaRPr lang="en-US" sz="1400" b="1" dirty="0">
                <a:ea typeface="Times New Roman" pitchFamily="18" charset="0"/>
              </a:endParaRPr>
            </a:p>
            <a:p>
              <a:pPr algn="ctr" eaLnBrk="0" hangingPunct="0">
                <a:defRPr/>
              </a:pPr>
              <a:r>
                <a:rPr lang="en-US" sz="1800" b="1" dirty="0">
                  <a:latin typeface="Garamond" pitchFamily="18" charset="0"/>
                  <a:ea typeface="Times New Roman" pitchFamily="18" charset="0"/>
                </a:rPr>
                <a:t>Common Language Runtime</a:t>
              </a:r>
            </a:p>
          </p:txBody>
        </p:sp>
      </p:grpSp>
      <p:sp>
        <p:nvSpPr>
          <p:cNvPr id="15" name="Flowchart: Alternate Process 14"/>
          <p:cNvSpPr/>
          <p:nvPr/>
        </p:nvSpPr>
        <p:spPr>
          <a:xfrm>
            <a:off x="3886200" y="3514725"/>
            <a:ext cx="1981200" cy="914400"/>
          </a:xfrm>
          <a:prstGeom prst="flowChartAlternateProcess">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295" name="TextBox 18"/>
          <p:cNvSpPr txBox="1">
            <a:spLocks noChangeArrowheads="1"/>
          </p:cNvSpPr>
          <p:nvPr/>
        </p:nvSpPr>
        <p:spPr bwMode="auto">
          <a:xfrm>
            <a:off x="5791200" y="3657600"/>
            <a:ext cx="1447800" cy="457200"/>
          </a:xfrm>
          <a:prstGeom prst="rect">
            <a:avLst/>
          </a:prstGeom>
          <a:noFill/>
          <a:ln w="9525">
            <a:noFill/>
            <a:miter lim="800000"/>
            <a:headEnd/>
            <a:tailEnd/>
          </a:ln>
        </p:spPr>
        <p:txBody>
          <a:bodyPr>
            <a:spAutoFit/>
          </a:bodyPr>
          <a:lstStyle/>
          <a:p>
            <a:endParaRPr lang="en-US" sz="2400"/>
          </a:p>
        </p:txBody>
      </p:sp>
      <p:sp>
        <p:nvSpPr>
          <p:cNvPr id="12296" name="TextBox 20"/>
          <p:cNvSpPr txBox="1">
            <a:spLocks noChangeArrowheads="1"/>
          </p:cNvSpPr>
          <p:nvPr/>
        </p:nvSpPr>
        <p:spPr bwMode="auto">
          <a:xfrm>
            <a:off x="3886200" y="3787775"/>
            <a:ext cx="1981200" cy="307975"/>
          </a:xfrm>
          <a:prstGeom prst="rect">
            <a:avLst/>
          </a:prstGeom>
          <a:noFill/>
          <a:ln w="9525">
            <a:noFill/>
            <a:miter lim="800000"/>
            <a:headEnd/>
            <a:tailEnd/>
          </a:ln>
        </p:spPr>
        <p:txBody>
          <a:bodyPr>
            <a:spAutoFit/>
          </a:bodyPr>
          <a:lstStyle/>
          <a:p>
            <a:pPr algn="ctr"/>
            <a:r>
              <a:rPr lang="en-US" sz="1400" b="1">
                <a:latin typeface="Garamond" pitchFamily="18" charset="0"/>
                <a:cs typeface="Times New Roman" pitchFamily="18" charset="0"/>
              </a:rPr>
              <a:t>Just-In-Time Compiler</a:t>
            </a:r>
          </a:p>
        </p:txBody>
      </p:sp>
      <p:sp>
        <p:nvSpPr>
          <p:cNvPr id="25" name="TextBox 24"/>
          <p:cNvSpPr txBox="1">
            <a:spLocks noChangeArrowheads="1"/>
          </p:cNvSpPr>
          <p:nvPr/>
        </p:nvSpPr>
        <p:spPr bwMode="auto">
          <a:xfrm>
            <a:off x="7696200" y="2895600"/>
            <a:ext cx="1362075" cy="2062163"/>
          </a:xfrm>
          <a:prstGeom prst="rect">
            <a:avLst/>
          </a:prstGeom>
          <a:noFill/>
          <a:ln w="9525">
            <a:noFill/>
            <a:miter lim="800000"/>
            <a:headEnd/>
            <a:tailEnd/>
          </a:ln>
        </p:spPr>
        <p:txBody>
          <a:bodyPr>
            <a:spAutoFit/>
          </a:bodyPr>
          <a:lstStyle/>
          <a:p>
            <a:r>
              <a:rPr lang="en-US" sz="1600">
                <a:solidFill>
                  <a:srgbClr val="C00000"/>
                </a:solidFill>
                <a:latin typeface="Arial" charset="0"/>
                <a:ea typeface="Times New Roman" pitchFamily="18" charset="0"/>
                <a:cs typeface="Arial" charset="0"/>
              </a:rPr>
              <a:t>Low level language is converted into machine language </a:t>
            </a:r>
          </a:p>
          <a:p>
            <a:r>
              <a:rPr lang="en-US" sz="1600">
                <a:solidFill>
                  <a:srgbClr val="C00000"/>
                </a:solidFill>
                <a:latin typeface="Arial" charset="0"/>
                <a:ea typeface="Times New Roman" pitchFamily="18" charset="0"/>
                <a:cs typeface="Arial" charset="0"/>
              </a:rPr>
              <a:t>by the </a:t>
            </a:r>
            <a:br>
              <a:rPr lang="en-US" sz="1600">
                <a:solidFill>
                  <a:srgbClr val="C00000"/>
                </a:solidFill>
                <a:latin typeface="Arial" charset="0"/>
                <a:ea typeface="Times New Roman" pitchFamily="18" charset="0"/>
                <a:cs typeface="Arial" charset="0"/>
              </a:rPr>
            </a:br>
            <a:r>
              <a:rPr lang="en-US" sz="1600">
                <a:solidFill>
                  <a:srgbClr val="C00000"/>
                </a:solidFill>
                <a:latin typeface="Arial" charset="0"/>
                <a:ea typeface="Times New Roman" pitchFamily="18" charset="0"/>
                <a:cs typeface="Arial" charset="0"/>
              </a:rPr>
              <a:t>Just-In-Time compiler</a:t>
            </a:r>
          </a:p>
        </p:txBody>
      </p:sp>
      <p:sp>
        <p:nvSpPr>
          <p:cNvPr id="26" name="Right Arrow 25"/>
          <p:cNvSpPr/>
          <p:nvPr/>
        </p:nvSpPr>
        <p:spPr>
          <a:xfrm flipV="1">
            <a:off x="5867400" y="3895725"/>
            <a:ext cx="18288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ppt_w*0.70"/>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animEffect transition="in" filter="fade">
                                      <p:cBhvr>
                                        <p:cTn id="9" dur="500"/>
                                        <p:tgtEl>
                                          <p:spTgt spid="2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linds(horizontal)">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4294967295"/>
          </p:nvPr>
        </p:nvSpPr>
        <p:spPr bwMode="auto">
          <a:xfrm>
            <a:off x="1447800" y="1600200"/>
            <a:ext cx="7600950" cy="4800600"/>
          </a:xfrm>
          <a:prstGeom prst="rect">
            <a:avLst/>
          </a:prstGeom>
          <a:noFill/>
          <a:ln>
            <a:miter lim="800000"/>
            <a:headEnd/>
            <a:tailEnd/>
          </a:ln>
        </p:spPr>
        <p:txBody>
          <a:bodyPr/>
          <a:lstStyle/>
          <a:p>
            <a:pPr>
              <a:buFontTx/>
              <a:buBlip>
                <a:blip r:embed="rId3"/>
              </a:buBlip>
            </a:pPr>
            <a:r>
              <a:rPr lang="en-US" sz="2000" dirty="0" smtClean="0">
                <a:latin typeface="Arial" charset="0"/>
                <a:cs typeface="Times New Roman" pitchFamily="18" charset="0"/>
              </a:rPr>
              <a:t>CLR consists of a set of common rules followed by all the languages of the .NET Framework. This set of rules is known as Common Language Specification (CLS). </a:t>
            </a:r>
          </a:p>
          <a:p>
            <a:pPr>
              <a:buFontTx/>
              <a:buBlip>
                <a:blip r:embed="rId3"/>
              </a:buBlip>
            </a:pPr>
            <a:r>
              <a:rPr lang="en-US" sz="2000" dirty="0" smtClean="0">
                <a:latin typeface="Arial" charset="0"/>
                <a:cs typeface="Times New Roman" pitchFamily="18" charset="0"/>
              </a:rPr>
              <a:t>CLS enables an object or application to interact with the objects or applications of other languages.</a:t>
            </a:r>
          </a:p>
          <a:p>
            <a:pPr>
              <a:buFontTx/>
              <a:buBlip>
                <a:blip r:embed="rId3"/>
              </a:buBlip>
            </a:pPr>
            <a:r>
              <a:rPr lang="en-US" sz="2000" dirty="0" smtClean="0">
                <a:latin typeface="Arial" charset="0"/>
                <a:cs typeface="Times New Roman" pitchFamily="18" charset="0"/>
              </a:rPr>
              <a:t>One of the specifications defined in CLS is Common Type System (CTS), which provides a type system that is common across all languages. </a:t>
            </a:r>
          </a:p>
          <a:p>
            <a:pPr>
              <a:buFontTx/>
              <a:buBlip>
                <a:blip r:embed="rId3"/>
              </a:buBlip>
            </a:pPr>
            <a:r>
              <a:rPr lang="en-US" sz="2000" dirty="0" smtClean="0">
                <a:latin typeface="Arial" charset="0"/>
                <a:cs typeface="Times New Roman" pitchFamily="18" charset="0"/>
              </a:rPr>
              <a:t>CTS defines how data types are declared, used, and managed in the code at run time.</a:t>
            </a:r>
          </a:p>
        </p:txBody>
      </p:sp>
      <p:sp>
        <p:nvSpPr>
          <p:cNvPr id="13315"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b="1" dirty="0">
              <a:solidFill>
                <a:schemeClr val="bg1"/>
              </a:solidFill>
              <a:latin typeface="Tahoma" pitchFamily="34" charset="0"/>
              <a:cs typeface="Times New Roman" pitchFamily="18" charset="0"/>
            </a:endParaRPr>
          </a:p>
          <a:p>
            <a:pPr>
              <a:spcBef>
                <a:spcPct val="50000"/>
              </a:spcBef>
            </a:pPr>
            <a:r>
              <a:rPr lang="en-US" b="1" dirty="0">
                <a:solidFill>
                  <a:schemeClr val="bg1"/>
                </a:solidFill>
                <a:latin typeface="Tahoma" pitchFamily="34" charset="0"/>
                <a:cs typeface="Times New Roman" pitchFamily="18" charset="0"/>
              </a:rPr>
              <a: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b="1" dirty="0">
              <a:solidFill>
                <a:schemeClr val="bg1"/>
              </a:solidFill>
              <a:latin typeface="Tahoma" pitchFamily="34" charset="0"/>
              <a:cs typeface="Times New Roman" pitchFamily="18" charset="0"/>
            </a:endParaRPr>
          </a:p>
          <a:p>
            <a:pPr>
              <a:spcBef>
                <a:spcPct val="50000"/>
              </a:spcBef>
            </a:pPr>
            <a:r>
              <a:rPr lang="en-US" b="1" dirty="0">
                <a:solidFill>
                  <a:schemeClr val="bg1"/>
                </a:solidFill>
                <a:latin typeface="Tahoma" pitchFamily="34" charset="0"/>
                <a:cs typeface="Times New Roman" pitchFamily="18" charset="0"/>
              </a:rPr>
              <a:t> </a:t>
            </a:r>
          </a:p>
        </p:txBody>
      </p:sp>
      <p:grpSp>
        <p:nvGrpSpPr>
          <p:cNvPr id="2" name="Group 1"/>
          <p:cNvGrpSpPr>
            <a:grpSpLocks noChangeAspect="1"/>
          </p:cNvGrpSpPr>
          <p:nvPr/>
        </p:nvGrpSpPr>
        <p:grpSpPr bwMode="auto">
          <a:xfrm>
            <a:off x="2286000" y="1676400"/>
            <a:ext cx="5257800" cy="4495800"/>
            <a:chOff x="736" y="4632"/>
            <a:chExt cx="8280" cy="27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grpSpPr>
        <p:sp>
          <p:nvSpPr>
            <p:cNvPr id="8" name="AutoShape 7"/>
            <p:cNvSpPr>
              <a:spLocks noChangeAspect="1" noChangeArrowheads="1" noTextEdit="1"/>
            </p:cNvSpPr>
            <p:nvPr/>
          </p:nvSpPr>
          <p:spPr bwMode="auto">
            <a:xfrm>
              <a:off x="736" y="4632"/>
              <a:ext cx="8280" cy="2700"/>
            </a:xfrm>
            <a:prstGeom prst="rect">
              <a:avLst/>
            </a:prstGeom>
            <a:gradFill flip="none" rotWithShape="1">
              <a:gsLst>
                <a:gs pos="0">
                  <a:srgbClr val="CEDEE0">
                    <a:shade val="30000"/>
                    <a:satMod val="115000"/>
                  </a:srgbClr>
                </a:gs>
                <a:gs pos="50000">
                  <a:srgbClr val="CEDEE0">
                    <a:shade val="67500"/>
                    <a:satMod val="115000"/>
                  </a:srgbClr>
                </a:gs>
                <a:gs pos="100000">
                  <a:srgbClr val="CEDEE0">
                    <a:shade val="100000"/>
                    <a:satMod val="115000"/>
                  </a:srgbClr>
                </a:gs>
              </a:gsLst>
              <a:lin ang="8100000" scaled="1"/>
              <a:tileRect/>
            </a:gradFill>
            <a:ln w="9525">
              <a:solidFill>
                <a:srgbClr val="000000"/>
              </a:solidFill>
              <a:miter lim="800000"/>
              <a:headEnd/>
              <a:tailEnd/>
            </a:ln>
          </p:spPr>
          <p:txBody>
            <a:bodyPr/>
            <a:lstStyle/>
            <a:p>
              <a:pPr>
                <a:defRPr/>
              </a:pPr>
              <a:endParaRPr lang="en-US" sz="2400"/>
            </a:p>
          </p:txBody>
        </p:sp>
        <p:sp>
          <p:nvSpPr>
            <p:cNvPr id="9" name="Rectangle 6"/>
            <p:cNvSpPr>
              <a:spLocks noChangeArrowheads="1"/>
            </p:cNvSpPr>
            <p:nvPr/>
          </p:nvSpPr>
          <p:spPr bwMode="auto">
            <a:xfrm>
              <a:off x="856" y="4678"/>
              <a:ext cx="8040" cy="2608"/>
            </a:xfrm>
            <a:prstGeom prst="rect">
              <a:avLst/>
            </a:prstGeom>
            <a:gradFill flip="none" rotWithShape="1">
              <a:gsLst>
                <a:gs pos="0">
                  <a:srgbClr val="C8D7A1">
                    <a:shade val="30000"/>
                    <a:satMod val="115000"/>
                  </a:srgbClr>
                </a:gs>
                <a:gs pos="50000">
                  <a:srgbClr val="C8D7A1">
                    <a:shade val="67500"/>
                    <a:satMod val="115000"/>
                  </a:srgbClr>
                </a:gs>
                <a:gs pos="100000">
                  <a:srgbClr val="C8D7A1">
                    <a:shade val="100000"/>
                    <a:satMod val="115000"/>
                  </a:srgbClr>
                </a:gs>
              </a:gsLst>
              <a:path path="circle">
                <a:fillToRect l="100000" t="100000"/>
              </a:path>
              <a:tileRect r="-100000" b="-100000"/>
            </a:gradFill>
            <a:ln w="9525">
              <a:solidFill>
                <a:srgbClr val="000000"/>
              </a:solidFill>
              <a:miter lim="800000"/>
              <a:headEnd/>
              <a:tailEnd/>
            </a:ln>
          </p:spPr>
          <p:txBody>
            <a:bodyPr/>
            <a:lstStyle/>
            <a:p>
              <a:pPr algn="ctr" eaLnBrk="0" hangingPunct="0">
                <a:defRPr/>
              </a:pPr>
              <a:endParaRPr lang="en-US" sz="1400" b="1" dirty="0">
                <a:ea typeface="Times New Roman" pitchFamily="18" charset="0"/>
              </a:endParaRPr>
            </a:p>
            <a:p>
              <a:pPr algn="ctr" eaLnBrk="0" hangingPunct="0">
                <a:defRPr/>
              </a:pPr>
              <a:r>
                <a:rPr lang="en-US" sz="1800" b="1" dirty="0">
                  <a:latin typeface="Garamond" pitchFamily="18" charset="0"/>
                  <a:ea typeface="Times New Roman" pitchFamily="18" charset="0"/>
                </a:rPr>
                <a:t>Common Language Runtime</a:t>
              </a:r>
            </a:p>
          </p:txBody>
        </p:sp>
      </p:grpSp>
      <p:sp>
        <p:nvSpPr>
          <p:cNvPr id="15" name="Flowchart: Alternate Process 14"/>
          <p:cNvSpPr/>
          <p:nvPr/>
        </p:nvSpPr>
        <p:spPr>
          <a:xfrm>
            <a:off x="3886200" y="2514600"/>
            <a:ext cx="1981200" cy="914400"/>
          </a:xfrm>
          <a:prstGeom prst="flowChartAlternateProcess">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 name="Flowchart: Alternate Process 17"/>
          <p:cNvSpPr/>
          <p:nvPr/>
        </p:nvSpPr>
        <p:spPr>
          <a:xfrm>
            <a:off x="3352800" y="3657600"/>
            <a:ext cx="3200400" cy="2209800"/>
          </a:xfrm>
          <a:prstGeom prst="flowChartAlternateProcess">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4346" name="TextBox 18"/>
          <p:cNvSpPr txBox="1">
            <a:spLocks noChangeArrowheads="1"/>
          </p:cNvSpPr>
          <p:nvPr/>
        </p:nvSpPr>
        <p:spPr bwMode="auto">
          <a:xfrm>
            <a:off x="5791200" y="3657600"/>
            <a:ext cx="1447800" cy="457200"/>
          </a:xfrm>
          <a:prstGeom prst="rect">
            <a:avLst/>
          </a:prstGeom>
          <a:noFill/>
          <a:ln w="9525">
            <a:noFill/>
            <a:miter lim="800000"/>
            <a:headEnd/>
            <a:tailEnd/>
          </a:ln>
        </p:spPr>
        <p:txBody>
          <a:bodyPr>
            <a:spAutoFit/>
          </a:bodyPr>
          <a:lstStyle/>
          <a:p>
            <a:endParaRPr lang="en-US" sz="2400"/>
          </a:p>
        </p:txBody>
      </p:sp>
      <p:sp>
        <p:nvSpPr>
          <p:cNvPr id="14347" name="TextBox 20"/>
          <p:cNvSpPr txBox="1">
            <a:spLocks noChangeArrowheads="1"/>
          </p:cNvSpPr>
          <p:nvPr/>
        </p:nvSpPr>
        <p:spPr bwMode="auto">
          <a:xfrm>
            <a:off x="3810000" y="2743200"/>
            <a:ext cx="2133600" cy="307975"/>
          </a:xfrm>
          <a:prstGeom prst="rect">
            <a:avLst/>
          </a:prstGeom>
          <a:noFill/>
          <a:ln w="9525">
            <a:noFill/>
            <a:miter lim="800000"/>
            <a:headEnd/>
            <a:tailEnd/>
          </a:ln>
        </p:spPr>
        <p:txBody>
          <a:bodyPr>
            <a:spAutoFit/>
          </a:bodyPr>
          <a:lstStyle/>
          <a:p>
            <a:pPr algn="ctr"/>
            <a:r>
              <a:rPr lang="en-US" sz="1400" b="1">
                <a:latin typeface="Garamond" pitchFamily="18" charset="0"/>
                <a:cs typeface="Times New Roman" pitchFamily="18" charset="0"/>
              </a:rPr>
              <a:t>Just-In-Time Compiler</a:t>
            </a:r>
          </a:p>
        </p:txBody>
      </p:sp>
      <p:sp>
        <p:nvSpPr>
          <p:cNvPr id="14348" name="TextBox 21"/>
          <p:cNvSpPr txBox="1">
            <a:spLocks noChangeArrowheads="1"/>
          </p:cNvSpPr>
          <p:nvPr/>
        </p:nvSpPr>
        <p:spPr bwMode="auto">
          <a:xfrm>
            <a:off x="3505200" y="3733800"/>
            <a:ext cx="2895600" cy="307975"/>
          </a:xfrm>
          <a:prstGeom prst="rect">
            <a:avLst/>
          </a:prstGeom>
          <a:noFill/>
          <a:ln w="9525">
            <a:noFill/>
            <a:miter lim="800000"/>
            <a:headEnd/>
            <a:tailEnd/>
          </a:ln>
        </p:spPr>
        <p:txBody>
          <a:bodyPr>
            <a:spAutoFit/>
          </a:bodyPr>
          <a:lstStyle/>
          <a:p>
            <a:pPr algn="ctr"/>
            <a:r>
              <a:rPr lang="en-US" sz="1400" b="1">
                <a:latin typeface="Garamond" pitchFamily="18" charset="0"/>
                <a:cs typeface="Times New Roman" pitchFamily="18" charset="0"/>
              </a:rPr>
              <a:t>Common Language Specification</a:t>
            </a:r>
          </a:p>
        </p:txBody>
      </p:sp>
      <p:sp>
        <p:nvSpPr>
          <p:cNvPr id="25" name="TextBox 24"/>
          <p:cNvSpPr txBox="1">
            <a:spLocks noChangeArrowheads="1"/>
          </p:cNvSpPr>
          <p:nvPr/>
        </p:nvSpPr>
        <p:spPr bwMode="auto">
          <a:xfrm>
            <a:off x="7696200" y="3429000"/>
            <a:ext cx="1295400" cy="2554288"/>
          </a:xfrm>
          <a:prstGeom prst="rect">
            <a:avLst/>
          </a:prstGeom>
          <a:noFill/>
          <a:ln w="9525">
            <a:noFill/>
            <a:miter lim="800000"/>
            <a:headEnd/>
            <a:tailEnd/>
          </a:ln>
        </p:spPr>
        <p:txBody>
          <a:bodyPr>
            <a:spAutoFit/>
          </a:bodyPr>
          <a:lstStyle/>
          <a:p>
            <a:r>
              <a:rPr lang="en-US" sz="1600">
                <a:solidFill>
                  <a:srgbClr val="C00000"/>
                </a:solidFill>
                <a:latin typeface="Arial" charset="0"/>
                <a:cs typeface="Arial" charset="0"/>
              </a:rPr>
              <a:t>CLS enables an object or application to interact with the objects or applications of other languages.</a:t>
            </a:r>
            <a:endParaRPr lang="en-US" sz="1600" b="1">
              <a:latin typeface="Arial" charset="0"/>
              <a:ea typeface="Times New Roman" pitchFamily="18" charset="0"/>
              <a:cs typeface="Arial" charset="0"/>
            </a:endParaRPr>
          </a:p>
        </p:txBody>
      </p:sp>
      <p:sp>
        <p:nvSpPr>
          <p:cNvPr id="26" name="Right Arrow 25"/>
          <p:cNvSpPr/>
          <p:nvPr/>
        </p:nvSpPr>
        <p:spPr>
          <a:xfrm flipV="1">
            <a:off x="6553200" y="4648200"/>
            <a:ext cx="1143000" cy="8572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 name="Flowchart: Alternate Process 15"/>
          <p:cNvSpPr/>
          <p:nvPr/>
        </p:nvSpPr>
        <p:spPr>
          <a:xfrm>
            <a:off x="3962400" y="4267200"/>
            <a:ext cx="1981200" cy="1143000"/>
          </a:xfrm>
          <a:prstGeom prst="flowChartAlternateProcess">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chemeClr val="tx1"/>
                </a:solidFill>
                <a:latin typeface="Garamond" pitchFamily="18" charset="0"/>
                <a:ea typeface="Times New Roman" pitchFamily="18" charset="0"/>
              </a:rPr>
              <a:t>Common Type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ppt_w*0.70"/>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animEffect transition="in" filter="fade">
                                      <p:cBhvr>
                                        <p:cTn id="9" dur="500"/>
                                        <p:tgtEl>
                                          <p:spTgt spid="2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linds(horizontal)">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bwMode="auto">
          <a:xfrm>
            <a:off x="1447800" y="1600200"/>
            <a:ext cx="7313613" cy="4570413"/>
          </a:xfrm>
          <a:no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endParaRPr lang="en-US" sz="2000" smtClean="0">
              <a:solidFill>
                <a:schemeClr val="accent2"/>
              </a:solidFill>
              <a:latin typeface="Arial" charset="0"/>
              <a:cs typeface="Times New Roman" pitchFamily="18" charset="0"/>
            </a:endParaRPr>
          </a:p>
          <a:p>
            <a:pPr>
              <a:buFontTx/>
              <a:buBlip>
                <a:blip r:embed="rId3"/>
              </a:buBlip>
            </a:pPr>
            <a:endParaRPr lang="en-US" sz="2000" smtClean="0">
              <a:solidFill>
                <a:schemeClr val="accent2"/>
              </a:solidFill>
              <a:latin typeface="Arial" charset="0"/>
              <a:cs typeface="Times New Roman" pitchFamily="18" charset="0"/>
            </a:endParaRPr>
          </a:p>
          <a:p>
            <a:pPr>
              <a:buFontTx/>
              <a:buNone/>
            </a:pPr>
            <a:endParaRPr lang="en-US" sz="2000" smtClean="0">
              <a:solidFill>
                <a:schemeClr val="accent2"/>
              </a:solidFill>
              <a:latin typeface="Arial" charset="0"/>
              <a:cs typeface="Times New Roman" pitchFamily="18" charset="0"/>
            </a:endParaRPr>
          </a:p>
          <a:p>
            <a:pPr eaLnBrk="1" hangingPunct="1">
              <a:buFontTx/>
              <a:buBlip>
                <a:blip r:embed="rId3"/>
              </a:buBlip>
            </a:pPr>
            <a:endParaRPr lang="en-US" sz="2000" smtClean="0">
              <a:solidFill>
                <a:schemeClr val="accent2"/>
              </a:solidFill>
              <a:latin typeface="Arial" charset="0"/>
              <a:cs typeface="Times New Roman" pitchFamily="18" charset="0"/>
            </a:endParaRPr>
          </a:p>
          <a:p>
            <a:pPr eaLnBrk="1" hangingPunct="1">
              <a:buFontTx/>
              <a:buBlip>
                <a:blip r:embed="rId3"/>
              </a:buBlip>
            </a:pPr>
            <a:endParaRPr lang="en-US" sz="2000" smtClean="0">
              <a:solidFill>
                <a:schemeClr val="accent2"/>
              </a:solidFill>
              <a:latin typeface="Arial" charset="0"/>
              <a:cs typeface="Times New Roman" pitchFamily="18" charset="0"/>
            </a:endParaRPr>
          </a:p>
          <a:p>
            <a:pPr eaLnBrk="1" hangingPunct="1">
              <a:buFontTx/>
              <a:buBlip>
                <a:blip r:embed="rId3"/>
              </a:buBlip>
            </a:pPr>
            <a:endParaRPr lang="en-US" sz="2000" smtClean="0">
              <a:solidFill>
                <a:schemeClr val="accent2"/>
              </a:solidFill>
              <a:latin typeface="Arial" charset="0"/>
              <a:cs typeface="Times New Roman" pitchFamily="18" charset="0"/>
            </a:endParaRPr>
          </a:p>
          <a:p>
            <a:pPr eaLnBrk="1" hangingPunct="1">
              <a:buFontTx/>
              <a:buBlip>
                <a:blip r:embed="rId3"/>
              </a:buBlip>
            </a:pPr>
            <a:endParaRPr lang="en-US" sz="2000" smtClean="0">
              <a:solidFill>
                <a:schemeClr val="accent2"/>
              </a:solidFill>
              <a:latin typeface="Arial" charset="0"/>
              <a:cs typeface="Times New Roman" pitchFamily="18" charset="0"/>
            </a:endParaRPr>
          </a:p>
          <a:p>
            <a:pPr eaLnBrk="1" hangingPunct="1">
              <a:buFontTx/>
              <a:buBlip>
                <a:blip r:embed="rId3"/>
              </a:buBlip>
            </a:pPr>
            <a:endParaRPr lang="en-US" sz="2000" smtClean="0">
              <a:solidFill>
                <a:schemeClr val="accent2"/>
              </a:solidFill>
              <a:latin typeface="Arial" charset="0"/>
              <a:cs typeface="Times New Roman" pitchFamily="18" charset="0"/>
            </a:endParaRPr>
          </a:p>
        </p:txBody>
      </p:sp>
      <p:sp>
        <p:nvSpPr>
          <p:cNvPr id="15363"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b="1" dirty="0">
              <a:solidFill>
                <a:schemeClr val="bg1"/>
              </a:solidFill>
              <a:latin typeface="Tahoma" pitchFamily="34" charset="0"/>
              <a:cs typeface="Times New Roman" pitchFamily="18" charset="0"/>
            </a:endParaRPr>
          </a:p>
          <a:p>
            <a:pPr>
              <a:spcBef>
                <a:spcPct val="50000"/>
              </a:spcBef>
            </a:pPr>
            <a:r>
              <a:rPr lang="en-US" b="1" dirty="0">
                <a:solidFill>
                  <a:schemeClr val="bg1"/>
                </a:solidFill>
                <a:latin typeface="Tahoma" pitchFamily="34" charset="0"/>
                <a:cs typeface="Times New Roman" pitchFamily="18" charset="0"/>
              </a:rPr>
              <a:t> </a:t>
            </a:r>
          </a:p>
        </p:txBody>
      </p:sp>
      <p:grpSp>
        <p:nvGrpSpPr>
          <p:cNvPr id="2" name="Group 1"/>
          <p:cNvGrpSpPr>
            <a:grpSpLocks noChangeAspect="1"/>
          </p:cNvGrpSpPr>
          <p:nvPr/>
        </p:nvGrpSpPr>
        <p:grpSpPr bwMode="auto">
          <a:xfrm>
            <a:off x="2286000" y="1676400"/>
            <a:ext cx="5257800" cy="4495800"/>
            <a:chOff x="736" y="4632"/>
            <a:chExt cx="8280" cy="27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grpSpPr>
        <p:sp>
          <p:nvSpPr>
            <p:cNvPr id="8" name="AutoShape 7"/>
            <p:cNvSpPr>
              <a:spLocks noChangeAspect="1" noChangeArrowheads="1" noTextEdit="1"/>
            </p:cNvSpPr>
            <p:nvPr/>
          </p:nvSpPr>
          <p:spPr bwMode="auto">
            <a:xfrm>
              <a:off x="736" y="4632"/>
              <a:ext cx="8280" cy="2700"/>
            </a:xfrm>
            <a:prstGeom prst="rect">
              <a:avLst/>
            </a:prstGeom>
            <a:gradFill flip="none" rotWithShape="1">
              <a:gsLst>
                <a:gs pos="0">
                  <a:srgbClr val="CEDEE0">
                    <a:shade val="30000"/>
                    <a:satMod val="115000"/>
                  </a:srgbClr>
                </a:gs>
                <a:gs pos="50000">
                  <a:srgbClr val="CEDEE0">
                    <a:shade val="67500"/>
                    <a:satMod val="115000"/>
                  </a:srgbClr>
                </a:gs>
                <a:gs pos="100000">
                  <a:srgbClr val="CEDEE0">
                    <a:shade val="100000"/>
                    <a:satMod val="115000"/>
                  </a:srgbClr>
                </a:gs>
              </a:gsLst>
              <a:lin ang="8100000" scaled="1"/>
              <a:tileRect/>
            </a:gradFill>
            <a:ln w="9525">
              <a:solidFill>
                <a:srgbClr val="000000"/>
              </a:solidFill>
              <a:miter lim="800000"/>
              <a:headEnd/>
              <a:tailEnd/>
            </a:ln>
          </p:spPr>
          <p:txBody>
            <a:bodyPr/>
            <a:lstStyle/>
            <a:p>
              <a:pPr>
                <a:defRPr/>
              </a:pPr>
              <a:endParaRPr lang="en-US" sz="2400"/>
            </a:p>
          </p:txBody>
        </p:sp>
        <p:sp>
          <p:nvSpPr>
            <p:cNvPr id="9" name="Rectangle 6"/>
            <p:cNvSpPr>
              <a:spLocks noChangeArrowheads="1"/>
            </p:cNvSpPr>
            <p:nvPr/>
          </p:nvSpPr>
          <p:spPr bwMode="auto">
            <a:xfrm>
              <a:off x="856" y="4678"/>
              <a:ext cx="8040" cy="2608"/>
            </a:xfrm>
            <a:prstGeom prst="rect">
              <a:avLst/>
            </a:prstGeom>
            <a:gradFill flip="none" rotWithShape="1">
              <a:gsLst>
                <a:gs pos="0">
                  <a:srgbClr val="C8D7A1">
                    <a:shade val="30000"/>
                    <a:satMod val="115000"/>
                  </a:srgbClr>
                </a:gs>
                <a:gs pos="50000">
                  <a:srgbClr val="C8D7A1">
                    <a:shade val="67500"/>
                    <a:satMod val="115000"/>
                  </a:srgbClr>
                </a:gs>
                <a:gs pos="100000">
                  <a:srgbClr val="C8D7A1">
                    <a:shade val="100000"/>
                    <a:satMod val="115000"/>
                  </a:srgbClr>
                </a:gs>
              </a:gsLst>
              <a:path path="circle">
                <a:fillToRect l="100000" t="100000"/>
              </a:path>
              <a:tileRect r="-100000" b="-100000"/>
            </a:gradFill>
            <a:ln w="9525">
              <a:solidFill>
                <a:srgbClr val="000000"/>
              </a:solidFill>
              <a:miter lim="800000"/>
              <a:headEnd/>
              <a:tailEnd/>
            </a:ln>
          </p:spPr>
          <p:txBody>
            <a:bodyPr/>
            <a:lstStyle/>
            <a:p>
              <a:pPr algn="ctr" eaLnBrk="0" hangingPunct="0">
                <a:defRPr/>
              </a:pPr>
              <a:endParaRPr lang="en-US" sz="1400" b="1" dirty="0">
                <a:ea typeface="Times New Roman" pitchFamily="18" charset="0"/>
              </a:endParaRPr>
            </a:p>
            <a:p>
              <a:pPr algn="ctr" eaLnBrk="0" hangingPunct="0">
                <a:defRPr/>
              </a:pPr>
              <a:r>
                <a:rPr lang="en-US" sz="1800" b="1" dirty="0">
                  <a:latin typeface="Garamond" pitchFamily="18" charset="0"/>
                  <a:ea typeface="Times New Roman" pitchFamily="18" charset="0"/>
                </a:rPr>
                <a:t>Common Language Runtime</a:t>
              </a:r>
            </a:p>
          </p:txBody>
        </p:sp>
      </p:grpSp>
      <p:sp>
        <p:nvSpPr>
          <p:cNvPr id="15" name="Flowchart: Alternate Process 14"/>
          <p:cNvSpPr/>
          <p:nvPr/>
        </p:nvSpPr>
        <p:spPr>
          <a:xfrm>
            <a:off x="3886200" y="2514600"/>
            <a:ext cx="1981200" cy="914400"/>
          </a:xfrm>
          <a:prstGeom prst="flowChartAlternateProcess">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8" name="Flowchart: Alternate Process 17"/>
          <p:cNvSpPr/>
          <p:nvPr/>
        </p:nvSpPr>
        <p:spPr>
          <a:xfrm>
            <a:off x="3352800" y="3657600"/>
            <a:ext cx="3200400" cy="2209800"/>
          </a:xfrm>
          <a:prstGeom prst="flowChartAlternateProcess">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5371" name="TextBox 18"/>
          <p:cNvSpPr txBox="1">
            <a:spLocks noChangeArrowheads="1"/>
          </p:cNvSpPr>
          <p:nvPr/>
        </p:nvSpPr>
        <p:spPr bwMode="auto">
          <a:xfrm>
            <a:off x="5791200" y="3657600"/>
            <a:ext cx="1447800" cy="457200"/>
          </a:xfrm>
          <a:prstGeom prst="rect">
            <a:avLst/>
          </a:prstGeom>
          <a:noFill/>
          <a:ln w="9525">
            <a:noFill/>
            <a:miter lim="800000"/>
            <a:headEnd/>
            <a:tailEnd/>
          </a:ln>
        </p:spPr>
        <p:txBody>
          <a:bodyPr>
            <a:spAutoFit/>
          </a:bodyPr>
          <a:lstStyle/>
          <a:p>
            <a:endParaRPr lang="en-US" sz="2400"/>
          </a:p>
        </p:txBody>
      </p:sp>
      <p:sp>
        <p:nvSpPr>
          <p:cNvPr id="15372" name="TextBox 20"/>
          <p:cNvSpPr txBox="1">
            <a:spLocks noChangeArrowheads="1"/>
          </p:cNvSpPr>
          <p:nvPr/>
        </p:nvSpPr>
        <p:spPr bwMode="auto">
          <a:xfrm>
            <a:off x="3810000" y="2743200"/>
            <a:ext cx="2133600" cy="307975"/>
          </a:xfrm>
          <a:prstGeom prst="rect">
            <a:avLst/>
          </a:prstGeom>
          <a:noFill/>
          <a:ln w="9525">
            <a:noFill/>
            <a:miter lim="800000"/>
            <a:headEnd/>
            <a:tailEnd/>
          </a:ln>
        </p:spPr>
        <p:txBody>
          <a:bodyPr>
            <a:spAutoFit/>
          </a:bodyPr>
          <a:lstStyle/>
          <a:p>
            <a:pPr algn="ctr"/>
            <a:r>
              <a:rPr lang="en-US" sz="1400" b="1">
                <a:latin typeface="Garamond" pitchFamily="18" charset="0"/>
                <a:cs typeface="Times New Roman" pitchFamily="18" charset="0"/>
              </a:rPr>
              <a:t>Just-In-Time Compiler</a:t>
            </a:r>
          </a:p>
        </p:txBody>
      </p:sp>
      <p:sp>
        <p:nvSpPr>
          <p:cNvPr id="15373" name="TextBox 21"/>
          <p:cNvSpPr txBox="1">
            <a:spLocks noChangeArrowheads="1"/>
          </p:cNvSpPr>
          <p:nvPr/>
        </p:nvSpPr>
        <p:spPr bwMode="auto">
          <a:xfrm>
            <a:off x="3505200" y="3733800"/>
            <a:ext cx="2895600" cy="307975"/>
          </a:xfrm>
          <a:prstGeom prst="rect">
            <a:avLst/>
          </a:prstGeom>
          <a:noFill/>
          <a:ln w="9525">
            <a:noFill/>
            <a:miter lim="800000"/>
            <a:headEnd/>
            <a:tailEnd/>
          </a:ln>
        </p:spPr>
        <p:txBody>
          <a:bodyPr>
            <a:spAutoFit/>
          </a:bodyPr>
          <a:lstStyle/>
          <a:p>
            <a:pPr algn="ctr"/>
            <a:r>
              <a:rPr lang="en-US" sz="1400" b="1">
                <a:latin typeface="Garamond" pitchFamily="18" charset="0"/>
                <a:cs typeface="Times New Roman" pitchFamily="18" charset="0"/>
              </a:rPr>
              <a:t>Common Language Specification</a:t>
            </a:r>
          </a:p>
        </p:txBody>
      </p:sp>
      <p:sp>
        <p:nvSpPr>
          <p:cNvPr id="25" name="TextBox 24"/>
          <p:cNvSpPr txBox="1">
            <a:spLocks noChangeArrowheads="1"/>
          </p:cNvSpPr>
          <p:nvPr/>
        </p:nvSpPr>
        <p:spPr bwMode="auto">
          <a:xfrm>
            <a:off x="7696200" y="3733800"/>
            <a:ext cx="1447800" cy="2292350"/>
          </a:xfrm>
          <a:prstGeom prst="rect">
            <a:avLst/>
          </a:prstGeom>
          <a:noFill/>
          <a:ln w="9525">
            <a:noFill/>
            <a:miter lim="800000"/>
            <a:headEnd/>
            <a:tailEnd/>
          </a:ln>
        </p:spPr>
        <p:txBody>
          <a:bodyPr>
            <a:spAutoFit/>
          </a:bodyPr>
          <a:lstStyle/>
          <a:p>
            <a:r>
              <a:rPr lang="en-US" sz="1600">
                <a:solidFill>
                  <a:srgbClr val="C00000"/>
                </a:solidFill>
                <a:latin typeface="Arial" charset="0"/>
                <a:cs typeface="Arial" charset="0"/>
              </a:rPr>
              <a:t>CTS defines how data types are declared, used, and managed in the code at run time. </a:t>
            </a:r>
          </a:p>
          <a:p>
            <a:endParaRPr lang="en-US" sz="1600">
              <a:solidFill>
                <a:srgbClr val="C00000"/>
              </a:solidFill>
              <a:latin typeface="Arial" charset="0"/>
              <a:ea typeface="Times New Roman" pitchFamily="18" charset="0"/>
              <a:cs typeface="Arial" charset="0"/>
            </a:endParaRPr>
          </a:p>
        </p:txBody>
      </p:sp>
      <p:sp>
        <p:nvSpPr>
          <p:cNvPr id="26" name="Right Arrow 25"/>
          <p:cNvSpPr/>
          <p:nvPr/>
        </p:nvSpPr>
        <p:spPr>
          <a:xfrm flipV="1">
            <a:off x="5943600" y="4724400"/>
            <a:ext cx="17526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6" name="Flowchart: Alternate Process 15"/>
          <p:cNvSpPr/>
          <p:nvPr/>
        </p:nvSpPr>
        <p:spPr>
          <a:xfrm>
            <a:off x="3962400" y="4267200"/>
            <a:ext cx="1981200" cy="1143000"/>
          </a:xfrm>
          <a:prstGeom prst="flowChartAlternateProcess">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b="1" dirty="0">
                <a:solidFill>
                  <a:schemeClr val="tx1"/>
                </a:solidFill>
                <a:latin typeface="Garamond" pitchFamily="18" charset="0"/>
                <a:ea typeface="Times New Roman" pitchFamily="18" charset="0"/>
              </a:rPr>
              <a:t>Common Type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ppt_w*0.70"/>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animEffect transition="in" filter="fade">
                                      <p:cBhvr>
                                        <p:cTn id="9" dur="500"/>
                                        <p:tgtEl>
                                          <p:spTgt spid="2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linds(horizontal)">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idx="4294967295"/>
          </p:nvPr>
        </p:nvSpPr>
        <p:spPr bwMode="auto">
          <a:xfrm>
            <a:off x="1447800" y="1600200"/>
            <a:ext cx="7600950" cy="4800600"/>
          </a:xfrm>
          <a:prstGeom prst="rect">
            <a:avLst/>
          </a:prstGeom>
          <a:noFill/>
          <a:ln>
            <a:miter lim="800000"/>
            <a:headEnd/>
            <a:tailEnd/>
          </a:ln>
        </p:spPr>
        <p:txBody>
          <a:bodyPr/>
          <a:lstStyle/>
          <a:p>
            <a:pPr>
              <a:buFontTx/>
              <a:buBlip>
                <a:blip r:embed="rId3"/>
              </a:buBlip>
            </a:pPr>
            <a:r>
              <a:rPr lang="en-US" sz="2000" dirty="0" smtClean="0">
                <a:latin typeface="Arial" charset="0"/>
                <a:cs typeface="Times New Roman" pitchFamily="18" charset="0"/>
              </a:rPr>
              <a:t>Compilation is the process of creating an executable program from a source code.</a:t>
            </a:r>
          </a:p>
          <a:p>
            <a:pPr>
              <a:buFontTx/>
              <a:buBlip>
                <a:blip r:embed="rId3"/>
              </a:buBlip>
            </a:pPr>
            <a:r>
              <a:rPr lang="en-US" sz="2000" dirty="0" smtClean="0">
                <a:latin typeface="Arial" charset="0"/>
                <a:cs typeface="Times New Roman" pitchFamily="18" charset="0"/>
              </a:rPr>
              <a:t>When you compile a program in .NET, the conversion of source code to machine language happens in two stages.</a:t>
            </a:r>
          </a:p>
          <a:p>
            <a:pPr>
              <a:buFontTx/>
              <a:buBlip>
                <a:blip r:embed="rId3"/>
              </a:buBlip>
            </a:pPr>
            <a:r>
              <a:rPr lang="en-US" sz="2000" dirty="0" smtClean="0">
                <a:latin typeface="Arial" charset="0"/>
                <a:cs typeface="Times New Roman" pitchFamily="18" charset="0"/>
              </a:rPr>
              <a:t>In the first stage, the compiler translates code into an IL instead of machine language or assembly language.</a:t>
            </a:r>
          </a:p>
          <a:p>
            <a:pPr>
              <a:buFontTx/>
              <a:buBlip>
                <a:blip r:embed="rId3"/>
              </a:buBlip>
            </a:pPr>
            <a:r>
              <a:rPr lang="en-US" sz="2000" dirty="0" smtClean="0">
                <a:latin typeface="Arial" charset="0"/>
                <a:cs typeface="Times New Roman" pitchFamily="18" charset="0"/>
              </a:rPr>
              <a:t>In the second stage the conversion of IL to machine language is done at run time by the JIT compiler.</a:t>
            </a:r>
          </a:p>
          <a:p>
            <a:pPr>
              <a:buFontTx/>
              <a:buBlip>
                <a:blip r:embed="rId3"/>
              </a:buBlip>
            </a:pPr>
            <a:endParaRPr lang="en-US" sz="2000" dirty="0" smtClean="0">
              <a:solidFill>
                <a:schemeClr val="accent2"/>
              </a:solidFill>
              <a:latin typeface="Arial" charset="0"/>
              <a:cs typeface="Times New Roman" pitchFamily="18" charset="0"/>
            </a:endParaRPr>
          </a:p>
          <a:p>
            <a:pPr>
              <a:buFontTx/>
              <a:buBlip>
                <a:blip r:embed="rId3"/>
              </a:buBlip>
            </a:pPr>
            <a:endParaRPr lang="en-US" sz="2000" dirty="0" smtClean="0">
              <a:solidFill>
                <a:schemeClr val="accent2"/>
              </a:solidFill>
              <a:latin typeface="Arial" charset="0"/>
              <a:cs typeface="Times New Roman" pitchFamily="18" charset="0"/>
            </a:endParaRPr>
          </a:p>
          <a:p>
            <a:pPr>
              <a:buFontTx/>
              <a:buBlip>
                <a:blip r:embed="rId3"/>
              </a:buBlip>
            </a:pPr>
            <a:endParaRPr lang="en-US" sz="2000" dirty="0" smtClean="0">
              <a:solidFill>
                <a:schemeClr val="accent2"/>
              </a:solidFill>
              <a:latin typeface="Arial" charset="0"/>
              <a:cs typeface="Times New Roman" pitchFamily="18" charset="0"/>
            </a:endParaRPr>
          </a:p>
        </p:txBody>
      </p:sp>
      <p:sp>
        <p:nvSpPr>
          <p:cNvPr id="16387"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b="1" dirty="0">
              <a:solidFill>
                <a:schemeClr val="bg1"/>
              </a:solidFill>
              <a:latin typeface="Tahoma" pitchFamily="34" charset="0"/>
              <a:cs typeface="Times New Roman" pitchFamily="18" charset="0"/>
            </a:endParaRPr>
          </a:p>
          <a:p>
            <a:pPr>
              <a:spcBef>
                <a:spcPct val="50000"/>
              </a:spcBef>
            </a:pPr>
            <a:r>
              <a:rPr lang="en-US" b="1" dirty="0">
                <a:solidFill>
                  <a:schemeClr val="bg1"/>
                </a:solidFill>
                <a:latin typeface="Tahoma" pitchFamily="34" charset="0"/>
                <a:cs typeface="Times New Roman" pitchFamily="18" charset="0"/>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bwMode="auto">
          <a:xfrm>
            <a:off x="1447800" y="1600200"/>
            <a:ext cx="7600950" cy="685800"/>
          </a:xfrm>
          <a:prstGeom prst="rect">
            <a:avLst/>
          </a:prstGeom>
          <a:noFill/>
          <a:ln>
            <a:miter lim="800000"/>
            <a:headEnd/>
            <a:tailEnd/>
          </a:ln>
        </p:spPr>
        <p:txBody>
          <a:bodyPr/>
          <a:lstStyle/>
          <a:p>
            <a:pPr>
              <a:buFontTx/>
              <a:buBlip>
                <a:blip r:embed="rId3"/>
              </a:buBlip>
            </a:pPr>
            <a:r>
              <a:rPr lang="en-US" sz="2000" dirty="0" smtClean="0">
                <a:latin typeface="Arial" charset="0"/>
                <a:cs typeface="Times New Roman" pitchFamily="18" charset="0"/>
              </a:rPr>
              <a:t>The following figure shows the process of code compilation.</a:t>
            </a:r>
          </a:p>
          <a:p>
            <a:pPr>
              <a:buFontTx/>
              <a:buBlip>
                <a:blip r:embed="rId3"/>
              </a:buBlip>
            </a:pPr>
            <a:endParaRPr lang="en-US" sz="2000" dirty="0" smtClean="0">
              <a:solidFill>
                <a:schemeClr val="accent2"/>
              </a:solidFill>
              <a:latin typeface="Arial" charset="0"/>
              <a:cs typeface="Times New Roman" pitchFamily="18" charset="0"/>
            </a:endParaRPr>
          </a:p>
          <a:p>
            <a:pPr>
              <a:buFontTx/>
              <a:buBlip>
                <a:blip r:embed="rId3"/>
              </a:buBlip>
            </a:pPr>
            <a:endParaRPr lang="en-US" sz="2000" dirty="0" smtClean="0">
              <a:solidFill>
                <a:schemeClr val="accent2"/>
              </a:solidFill>
              <a:latin typeface="Arial" charset="0"/>
              <a:cs typeface="Times New Roman" pitchFamily="18" charset="0"/>
            </a:endParaRPr>
          </a:p>
          <a:p>
            <a:pPr>
              <a:buFontTx/>
              <a:buBlip>
                <a:blip r:embed="rId3"/>
              </a:buBlip>
            </a:pPr>
            <a:endParaRPr lang="en-US" sz="2000" dirty="0" smtClean="0">
              <a:solidFill>
                <a:schemeClr val="accent2"/>
              </a:solidFill>
              <a:latin typeface="Arial" charset="0"/>
              <a:cs typeface="Times New Roman" pitchFamily="18" charset="0"/>
            </a:endParaRPr>
          </a:p>
        </p:txBody>
      </p:sp>
      <p:sp>
        <p:nvSpPr>
          <p:cNvPr id="17411"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b="1" dirty="0">
              <a:solidFill>
                <a:schemeClr val="bg1"/>
              </a:solidFill>
              <a:latin typeface="Tahoma" pitchFamily="34" charset="0"/>
              <a:cs typeface="Times New Roman" pitchFamily="18" charset="0"/>
            </a:endParaRPr>
          </a:p>
          <a:p>
            <a:pPr>
              <a:spcBef>
                <a:spcPct val="50000"/>
              </a:spcBef>
            </a:pPr>
            <a:r>
              <a:rPr lang="en-US" b="1" dirty="0">
                <a:solidFill>
                  <a:schemeClr val="bg1"/>
                </a:solidFill>
                <a:latin typeface="Tahoma" pitchFamily="34" charset="0"/>
                <a:cs typeface="Times New Roman" pitchFamily="18" charset="0"/>
              </a:rPr>
              <a:t> </a:t>
            </a:r>
          </a:p>
        </p:txBody>
      </p:sp>
      <p:sp>
        <p:nvSpPr>
          <p:cNvPr id="17412"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6" name="Rectangle 5"/>
          <p:cNvSpPr/>
          <p:nvPr/>
        </p:nvSpPr>
        <p:spPr>
          <a:xfrm>
            <a:off x="2286000" y="2743200"/>
            <a:ext cx="1905000"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 name="Straight Arrow Connector 11"/>
          <p:cNvCxnSpPr/>
          <p:nvPr/>
        </p:nvCxnSpPr>
        <p:spPr>
          <a:xfrm>
            <a:off x="4191000" y="3200400"/>
            <a:ext cx="11430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334000" y="2590800"/>
            <a:ext cx="2590800" cy="1295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416" name="TextBox 13"/>
          <p:cNvSpPr txBox="1">
            <a:spLocks noChangeArrowheads="1"/>
          </p:cNvSpPr>
          <p:nvPr/>
        </p:nvSpPr>
        <p:spPr bwMode="auto">
          <a:xfrm>
            <a:off x="2362200" y="3028950"/>
            <a:ext cx="1676400" cy="400050"/>
          </a:xfrm>
          <a:prstGeom prst="rect">
            <a:avLst/>
          </a:prstGeom>
          <a:noFill/>
          <a:ln w="9525">
            <a:noFill/>
            <a:miter lim="800000"/>
            <a:headEnd/>
            <a:tailEnd/>
          </a:ln>
        </p:spPr>
        <p:txBody>
          <a:bodyPr>
            <a:spAutoFit/>
          </a:bodyPr>
          <a:lstStyle/>
          <a:p>
            <a:r>
              <a:rPr lang="en-US"/>
              <a:t>Program Code</a:t>
            </a:r>
          </a:p>
        </p:txBody>
      </p:sp>
      <p:sp>
        <p:nvSpPr>
          <p:cNvPr id="17417" name="TextBox 14"/>
          <p:cNvSpPr txBox="1">
            <a:spLocks noChangeArrowheads="1"/>
          </p:cNvSpPr>
          <p:nvPr/>
        </p:nvSpPr>
        <p:spPr bwMode="auto">
          <a:xfrm>
            <a:off x="4240212" y="3290888"/>
            <a:ext cx="1093787" cy="338554"/>
          </a:xfrm>
          <a:prstGeom prst="rect">
            <a:avLst/>
          </a:prstGeom>
          <a:noFill/>
          <a:ln w="9525">
            <a:noFill/>
            <a:miter lim="800000"/>
            <a:headEnd/>
            <a:tailEnd/>
          </a:ln>
        </p:spPr>
        <p:txBody>
          <a:bodyPr wrap="square">
            <a:spAutoFit/>
          </a:bodyPr>
          <a:lstStyle/>
          <a:p>
            <a:r>
              <a:rPr lang="en-US" sz="1600"/>
              <a:t>Compiler</a:t>
            </a:r>
          </a:p>
        </p:txBody>
      </p:sp>
      <p:sp>
        <p:nvSpPr>
          <p:cNvPr id="17418" name="TextBox 18"/>
          <p:cNvSpPr txBox="1">
            <a:spLocks noChangeArrowheads="1"/>
          </p:cNvSpPr>
          <p:nvPr/>
        </p:nvSpPr>
        <p:spPr bwMode="auto">
          <a:xfrm>
            <a:off x="5638800" y="2819400"/>
            <a:ext cx="457200" cy="400050"/>
          </a:xfrm>
          <a:prstGeom prst="rect">
            <a:avLst/>
          </a:prstGeom>
          <a:noFill/>
          <a:ln w="9525">
            <a:solidFill>
              <a:schemeClr val="tx1"/>
            </a:solidFill>
            <a:miter lim="800000"/>
            <a:headEnd/>
            <a:tailEnd/>
          </a:ln>
        </p:spPr>
        <p:txBody>
          <a:bodyPr>
            <a:spAutoFit/>
          </a:bodyPr>
          <a:lstStyle/>
          <a:p>
            <a:r>
              <a:rPr lang="en-US"/>
              <a:t>IL</a:t>
            </a:r>
          </a:p>
        </p:txBody>
      </p:sp>
      <p:sp>
        <p:nvSpPr>
          <p:cNvPr id="17419" name="TextBox 19"/>
          <p:cNvSpPr txBox="1">
            <a:spLocks noChangeArrowheads="1"/>
          </p:cNvSpPr>
          <p:nvPr/>
        </p:nvSpPr>
        <p:spPr bwMode="auto">
          <a:xfrm>
            <a:off x="6553200" y="2819400"/>
            <a:ext cx="1219200" cy="400050"/>
          </a:xfrm>
          <a:prstGeom prst="rect">
            <a:avLst/>
          </a:prstGeom>
          <a:noFill/>
          <a:ln w="9525">
            <a:solidFill>
              <a:schemeClr val="tx1"/>
            </a:solidFill>
            <a:miter lim="800000"/>
            <a:headEnd/>
            <a:tailEnd/>
          </a:ln>
        </p:spPr>
        <p:txBody>
          <a:bodyPr>
            <a:spAutoFit/>
          </a:bodyPr>
          <a:lstStyle/>
          <a:p>
            <a:r>
              <a:rPr lang="en-US"/>
              <a:t>Metadata</a:t>
            </a:r>
          </a:p>
        </p:txBody>
      </p:sp>
      <p:sp>
        <p:nvSpPr>
          <p:cNvPr id="17420" name="TextBox 20"/>
          <p:cNvSpPr txBox="1">
            <a:spLocks noChangeArrowheads="1"/>
          </p:cNvSpPr>
          <p:nvPr/>
        </p:nvSpPr>
        <p:spPr bwMode="auto">
          <a:xfrm>
            <a:off x="6172200" y="2819400"/>
            <a:ext cx="304800" cy="400050"/>
          </a:xfrm>
          <a:prstGeom prst="rect">
            <a:avLst/>
          </a:prstGeom>
          <a:noFill/>
          <a:ln w="9525">
            <a:noFill/>
            <a:miter lim="800000"/>
            <a:headEnd/>
            <a:tailEnd/>
          </a:ln>
        </p:spPr>
        <p:txBody>
          <a:bodyPr>
            <a:spAutoFit/>
          </a:bodyPr>
          <a:lstStyle/>
          <a:p>
            <a:r>
              <a:rPr lang="en-US" b="1"/>
              <a:t>+</a:t>
            </a:r>
          </a:p>
        </p:txBody>
      </p:sp>
      <p:sp>
        <p:nvSpPr>
          <p:cNvPr id="17421" name="TextBox 21"/>
          <p:cNvSpPr txBox="1">
            <a:spLocks noChangeArrowheads="1"/>
          </p:cNvSpPr>
          <p:nvPr/>
        </p:nvSpPr>
        <p:spPr bwMode="auto">
          <a:xfrm>
            <a:off x="6096000" y="3429000"/>
            <a:ext cx="1066800" cy="338138"/>
          </a:xfrm>
          <a:prstGeom prst="rect">
            <a:avLst/>
          </a:prstGeom>
          <a:noFill/>
          <a:ln w="9525">
            <a:noFill/>
            <a:miter lim="800000"/>
            <a:headEnd/>
            <a:tailEnd/>
          </a:ln>
        </p:spPr>
        <p:txBody>
          <a:bodyPr>
            <a:spAutoFit/>
          </a:bodyPr>
          <a:lstStyle/>
          <a:p>
            <a:r>
              <a:rPr lang="en-US" sz="1600"/>
              <a:t>Assembly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4294967295"/>
          </p:nvPr>
        </p:nvSpPr>
        <p:spPr bwMode="auto">
          <a:xfrm>
            <a:off x="1447800" y="1600200"/>
            <a:ext cx="7600950" cy="4800600"/>
          </a:xfrm>
          <a:prstGeom prst="rect">
            <a:avLst/>
          </a:prstGeom>
          <a:noFill/>
          <a:ln>
            <a:miter lim="800000"/>
            <a:headEnd/>
            <a:tailEnd/>
          </a:ln>
        </p:spPr>
        <p:txBody>
          <a:bodyPr/>
          <a:lstStyle/>
          <a:p>
            <a:pPr>
              <a:buFontTx/>
              <a:buBlip>
                <a:blip r:embed="rId3"/>
              </a:buBlip>
            </a:pPr>
            <a:r>
              <a:rPr lang="en-US" sz="2000" dirty="0" smtClean="0">
                <a:latin typeface="Arial" charset="0"/>
                <a:cs typeface="Times New Roman" pitchFamily="18" charset="0"/>
              </a:rPr>
              <a:t>During execution, CLR performs the following tasks:</a:t>
            </a:r>
          </a:p>
          <a:p>
            <a:pPr lvl="1">
              <a:buFontTx/>
              <a:buBlip>
                <a:blip r:embed="rId4"/>
              </a:buBlip>
            </a:pPr>
            <a:r>
              <a:rPr lang="en-US" sz="1800" dirty="0" smtClean="0">
                <a:latin typeface="Arial" charset="0"/>
              </a:rPr>
              <a:t>Loading assemblies and identifying namespaces</a:t>
            </a:r>
          </a:p>
          <a:p>
            <a:pPr lvl="1">
              <a:buFontTx/>
              <a:buBlip>
                <a:blip r:embed="rId4"/>
              </a:buBlip>
            </a:pPr>
            <a:r>
              <a:rPr lang="en-US" sz="1800" dirty="0" smtClean="0">
                <a:latin typeface="Arial" charset="0"/>
              </a:rPr>
              <a:t>JIT compilation</a:t>
            </a:r>
          </a:p>
          <a:p>
            <a:pPr lvl="1">
              <a:buFontTx/>
              <a:buBlip>
                <a:blip r:embed="rId4"/>
              </a:buBlip>
            </a:pPr>
            <a:r>
              <a:rPr lang="en-US" sz="1800" dirty="0" smtClean="0">
                <a:latin typeface="Arial" charset="0"/>
              </a:rPr>
              <a:t>Garbage collection</a:t>
            </a:r>
          </a:p>
          <a:p>
            <a:pPr>
              <a:buFontTx/>
              <a:buBlip>
                <a:blip r:embed="rId3"/>
              </a:buBlip>
            </a:pPr>
            <a:r>
              <a:rPr lang="en-US" sz="2000" dirty="0" smtClean="0">
                <a:latin typeface="Arial" charset="0"/>
                <a:cs typeface="Times New Roman" pitchFamily="18" charset="0"/>
              </a:rPr>
              <a:t>The code developed in .NET is called managed code.</a:t>
            </a:r>
          </a:p>
          <a:p>
            <a:pPr>
              <a:buFontTx/>
              <a:buBlip>
                <a:blip r:embed="rId3"/>
              </a:buBlip>
            </a:pPr>
            <a:r>
              <a:rPr lang="en-US" sz="2000" dirty="0" smtClean="0">
                <a:latin typeface="Arial" charset="0"/>
                <a:cs typeface="Times New Roman" pitchFamily="18" charset="0"/>
              </a:rPr>
              <a:t>The CLR manages the compilation and execution of the managed code to ensure proper functioning of the code.</a:t>
            </a:r>
          </a:p>
          <a:p>
            <a:pPr>
              <a:buFontTx/>
              <a:buBlip>
                <a:blip r:embed="rId3"/>
              </a:buBlip>
            </a:pPr>
            <a:r>
              <a:rPr lang="en-US" sz="2000" dirty="0" smtClean="0">
                <a:latin typeface="Arial" charset="0"/>
                <a:cs typeface="Times New Roman" pitchFamily="18" charset="0"/>
              </a:rPr>
              <a:t>An assembly contains IL and metadata that was generated during compilation.</a:t>
            </a:r>
          </a:p>
          <a:p>
            <a:pPr>
              <a:buFontTx/>
              <a:buBlip>
                <a:blip r:embed="rId3"/>
              </a:buBlip>
            </a:pPr>
            <a:r>
              <a:rPr lang="en-US" sz="2000" dirty="0" smtClean="0">
                <a:latin typeface="Arial" charset="0"/>
                <a:cs typeface="Times New Roman" pitchFamily="18" charset="0"/>
              </a:rPr>
              <a:t>Instead of compiling the complete IL code, the JIT compiler compiles only the code that is required during execution.</a:t>
            </a:r>
          </a:p>
          <a:p>
            <a:pPr>
              <a:buFontTx/>
              <a:buBlip>
                <a:blip r:embed="rId3"/>
              </a:buBlip>
            </a:pPr>
            <a:endParaRPr lang="en-US" sz="2000" dirty="0" smtClean="0">
              <a:solidFill>
                <a:schemeClr val="accent2"/>
              </a:solidFill>
              <a:latin typeface="Arial" charset="0"/>
              <a:cs typeface="Times New Roman" pitchFamily="18" charset="0"/>
            </a:endParaRPr>
          </a:p>
        </p:txBody>
      </p:sp>
      <p:sp>
        <p:nvSpPr>
          <p:cNvPr id="18435"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b="1" dirty="0">
              <a:solidFill>
                <a:schemeClr val="bg1"/>
              </a:solidFill>
              <a:latin typeface="Tahoma" pitchFamily="34" charset="0"/>
              <a:cs typeface="Times New Roman" pitchFamily="18" charset="0"/>
            </a:endParaRPr>
          </a:p>
          <a:p>
            <a:pPr>
              <a:spcBef>
                <a:spcPct val="50000"/>
              </a:spcBef>
            </a:pPr>
            <a:r>
              <a:rPr lang="en-US" b="1" dirty="0">
                <a:solidFill>
                  <a:schemeClr val="bg1"/>
                </a:solidFill>
                <a:latin typeface="Tahoma" pitchFamily="34" charset="0"/>
                <a:cs typeface="Times New Roman" pitchFamily="18" charset="0"/>
              </a:rPr>
              <a: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52400" y="711200"/>
            <a:ext cx="78486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sz="2800" b="1" dirty="0">
              <a:latin typeface="+mj-lt"/>
            </a:endParaRPr>
          </a:p>
        </p:txBody>
      </p:sp>
      <p:sp>
        <p:nvSpPr>
          <p:cNvPr id="20483" name="Rectangle 3"/>
          <p:cNvSpPr>
            <a:spLocks noGrp="1" noChangeArrowheads="1"/>
          </p:cNvSpPr>
          <p:nvPr>
            <p:ph type="body" idx="1"/>
          </p:nvPr>
        </p:nvSpPr>
        <p:spPr bwMode="auto">
          <a:xfrm>
            <a:off x="1525588" y="1598613"/>
            <a:ext cx="7313612" cy="4570412"/>
          </a:xfrm>
          <a:no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rPr>
              <a:t>The .NET Framework Class Library:</a:t>
            </a:r>
            <a:endParaRPr lang="en-US" sz="2000" dirty="0" smtClean="0">
              <a:latin typeface="Arial" charset="0"/>
              <a:cs typeface="Times New Roman" pitchFamily="18" charset="0"/>
            </a:endParaRPr>
          </a:p>
          <a:p>
            <a:pPr lvl="1">
              <a:buFontTx/>
              <a:buBlip>
                <a:blip r:embed="rId4"/>
              </a:buBlip>
            </a:pPr>
            <a:r>
              <a:rPr lang="en-US" sz="1800" dirty="0" smtClean="0">
                <a:latin typeface="Arial" charset="0"/>
              </a:rPr>
              <a:t>Works with any .NET language, such as VB.NET, VC++ .NET, and VC#. </a:t>
            </a:r>
          </a:p>
          <a:p>
            <a:pPr lvl="1">
              <a:buFontTx/>
              <a:buBlip>
                <a:blip r:embed="rId4"/>
              </a:buBlip>
            </a:pPr>
            <a:r>
              <a:rPr lang="en-US" sz="1800" dirty="0" smtClean="0">
                <a:latin typeface="Arial" charset="0"/>
              </a:rPr>
              <a:t>Provides classes that can be used in the code to accomplish a range of common programming tasks, such as string management, data collection, database connectivity, and file access.</a:t>
            </a:r>
          </a:p>
          <a:p>
            <a:pPr lvl="1">
              <a:buFontTx/>
              <a:buBlip>
                <a:blip r:embed="rId4"/>
              </a:buBlip>
            </a:pPr>
            <a:r>
              <a:rPr lang="en-US" sz="1800" dirty="0" smtClean="0">
                <a:latin typeface="Arial" charset="0"/>
              </a:rPr>
              <a:t>Comprises namespaces, which are contained within assemblies.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152400" y="711200"/>
            <a:ext cx="87630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sz="2800" b="1" dirty="0">
              <a:latin typeface="+mj-lt"/>
            </a:endParaRPr>
          </a:p>
        </p:txBody>
      </p:sp>
      <p:pic>
        <p:nvPicPr>
          <p:cNvPr id="21507" name="Group 3"/>
          <p:cNvPicPr>
            <a:picLocks noChangeAspect="1" noChangeArrowheads="1"/>
          </p:cNvPicPr>
          <p:nvPr/>
        </p:nvPicPr>
        <p:blipFill>
          <a:blip r:embed="rId3" cstate="print"/>
          <a:srcRect/>
          <a:stretch>
            <a:fillRect/>
          </a:stretch>
        </p:blipFill>
        <p:spPr bwMode="auto">
          <a:xfrm>
            <a:off x="1968500" y="1663700"/>
            <a:ext cx="5286375" cy="4524375"/>
          </a:xfrm>
          <a:prstGeom prst="rect">
            <a:avLst/>
          </a:prstGeom>
          <a:solidFill>
            <a:srgbClr val="C8D7A1"/>
          </a:solidFill>
          <a:ln w="9525">
            <a:noFill/>
            <a:miter lim="800000"/>
            <a:headEnd/>
            <a:tailEnd/>
          </a:ln>
        </p:spPr>
      </p:pic>
      <p:pic>
        <p:nvPicPr>
          <p:cNvPr id="21508" name="Rounded Rectangle 6"/>
          <p:cNvPicPr>
            <a:picLocks noChangeArrowheads="1"/>
          </p:cNvPicPr>
          <p:nvPr/>
        </p:nvPicPr>
        <p:blipFill>
          <a:blip r:embed="rId4" cstate="print"/>
          <a:srcRect/>
          <a:stretch>
            <a:fillRect/>
          </a:stretch>
        </p:blipFill>
        <p:spPr bwMode="auto">
          <a:xfrm>
            <a:off x="3468688" y="2743200"/>
            <a:ext cx="2779712" cy="2590800"/>
          </a:xfrm>
          <a:prstGeom prst="rect">
            <a:avLst/>
          </a:prstGeom>
          <a:noFill/>
          <a:ln w="9525">
            <a:noFill/>
            <a:miter lim="800000"/>
            <a:headEnd/>
            <a:tailEnd/>
          </a:ln>
        </p:spPr>
      </p:pic>
      <p:sp>
        <p:nvSpPr>
          <p:cNvPr id="21509" name="Text Box 6"/>
          <p:cNvSpPr txBox="1">
            <a:spLocks noChangeArrowheads="1"/>
          </p:cNvSpPr>
          <p:nvPr/>
        </p:nvSpPr>
        <p:spPr bwMode="auto">
          <a:xfrm>
            <a:off x="4114800" y="2895600"/>
            <a:ext cx="1524000" cy="376238"/>
          </a:xfrm>
          <a:prstGeom prst="rect">
            <a:avLst/>
          </a:prstGeom>
          <a:noFill/>
          <a:ln w="9525">
            <a:noFill/>
            <a:miter lim="800000"/>
            <a:headEnd/>
            <a:tailEnd/>
          </a:ln>
        </p:spPr>
        <p:txBody>
          <a:bodyPr anchor="ctr"/>
          <a:lstStyle/>
          <a:p>
            <a:pPr algn="ctr"/>
            <a:r>
              <a:rPr lang="en-US" sz="1800" b="1">
                <a:latin typeface="Garamond" pitchFamily="18" charset="0"/>
                <a:cs typeface="Times New Roman" pitchFamily="18" charset="0"/>
              </a:rPr>
              <a:t>Assembly</a:t>
            </a:r>
          </a:p>
        </p:txBody>
      </p:sp>
      <p:sp>
        <p:nvSpPr>
          <p:cNvPr id="21510" name="Rectangle 8"/>
          <p:cNvSpPr>
            <a:spLocks noChangeArrowheads="1"/>
          </p:cNvSpPr>
          <p:nvPr/>
        </p:nvSpPr>
        <p:spPr bwMode="auto">
          <a:xfrm>
            <a:off x="3124200" y="2057400"/>
            <a:ext cx="3268663" cy="366713"/>
          </a:xfrm>
          <a:prstGeom prst="rect">
            <a:avLst/>
          </a:prstGeom>
          <a:noFill/>
          <a:ln w="9525">
            <a:noFill/>
            <a:miter lim="800000"/>
            <a:headEnd/>
            <a:tailEnd/>
          </a:ln>
        </p:spPr>
        <p:txBody>
          <a:bodyPr wrap="none">
            <a:spAutoFit/>
          </a:bodyPr>
          <a:lstStyle/>
          <a:p>
            <a:r>
              <a:rPr lang="en-US" sz="1800" b="1">
                <a:latin typeface="Garamond" pitchFamily="18" charset="0"/>
                <a:cs typeface="Times New Roman" pitchFamily="18" charset="0"/>
              </a:rPr>
              <a:t>.NET Framework Class Library</a:t>
            </a:r>
          </a:p>
        </p:txBody>
      </p:sp>
      <p:sp>
        <p:nvSpPr>
          <p:cNvPr id="11" name="Right Arrow 10"/>
          <p:cNvSpPr>
            <a:spLocks noChangeArrowheads="1"/>
          </p:cNvSpPr>
          <p:nvPr/>
        </p:nvSpPr>
        <p:spPr bwMode="auto">
          <a:xfrm flipV="1">
            <a:off x="5486400" y="4114800"/>
            <a:ext cx="1981200" cy="76200"/>
          </a:xfrm>
          <a:prstGeom prst="rightArrow">
            <a:avLst>
              <a:gd name="adj1" fmla="val 50000"/>
              <a:gd name="adj2" fmla="val 20704"/>
            </a:avLst>
          </a:prstGeom>
          <a:solidFill>
            <a:schemeClr val="tx1"/>
          </a:solidFill>
          <a:ln w="25400" algn="ctr">
            <a:solidFill>
              <a:schemeClr val="tx1"/>
            </a:solidFill>
            <a:miter lim="800000"/>
            <a:headEnd/>
            <a:tailEnd/>
          </a:ln>
        </p:spPr>
        <p:txBody>
          <a:bodyPr rot="10800000" anchor="ctr"/>
          <a:lstStyle/>
          <a:p>
            <a:pPr algn="ctr">
              <a:defRPr/>
            </a:pPr>
            <a:endParaRPr lang="en-US" sz="2400">
              <a:solidFill>
                <a:schemeClr val="lt1"/>
              </a:solidFill>
              <a:latin typeface="+mn-lt"/>
            </a:endParaRPr>
          </a:p>
        </p:txBody>
      </p:sp>
      <p:sp>
        <p:nvSpPr>
          <p:cNvPr id="12" name="TextBox 11"/>
          <p:cNvSpPr txBox="1">
            <a:spLocks noChangeArrowheads="1"/>
          </p:cNvSpPr>
          <p:nvPr/>
        </p:nvSpPr>
        <p:spPr bwMode="auto">
          <a:xfrm>
            <a:off x="7467600" y="2971800"/>
            <a:ext cx="1676400" cy="2462213"/>
          </a:xfrm>
          <a:prstGeom prst="rect">
            <a:avLst/>
          </a:prstGeom>
          <a:noFill/>
          <a:ln w="9525">
            <a:noFill/>
            <a:miter lim="800000"/>
            <a:headEnd/>
            <a:tailEnd/>
          </a:ln>
        </p:spPr>
        <p:txBody>
          <a:bodyPr>
            <a:spAutoFit/>
          </a:bodyPr>
          <a:lstStyle/>
          <a:p>
            <a:r>
              <a:rPr lang="en-US" sz="1400">
                <a:solidFill>
                  <a:srgbClr val="C00000"/>
                </a:solidFill>
                <a:latin typeface="Arial" charset="0"/>
                <a:cs typeface="Arial" charset="0"/>
              </a:rPr>
              <a:t>Namespaces help you to create logical groups of related classes and interfaces, which can be used by any language targeting the .NET Framework and are stored in assemblies.</a:t>
            </a:r>
            <a:endParaRPr lang="en-US" sz="1400"/>
          </a:p>
        </p:txBody>
      </p:sp>
      <p:sp>
        <p:nvSpPr>
          <p:cNvPr id="21513" name="AutoShape 10"/>
          <p:cNvSpPr>
            <a:spLocks noChangeArrowheads="1"/>
          </p:cNvSpPr>
          <p:nvPr/>
        </p:nvSpPr>
        <p:spPr bwMode="auto">
          <a:xfrm>
            <a:off x="4114800" y="3581400"/>
            <a:ext cx="1524000" cy="1143000"/>
          </a:xfrm>
          <a:prstGeom prst="roundRect">
            <a:avLst>
              <a:gd name="adj" fmla="val 16667"/>
            </a:avLst>
          </a:prstGeom>
          <a:gradFill rotWithShape="1">
            <a:gsLst>
              <a:gs pos="0">
                <a:srgbClr val="5D634B"/>
              </a:gs>
              <a:gs pos="100000">
                <a:srgbClr val="C8D7A1"/>
              </a:gs>
            </a:gsLst>
            <a:lin ang="5400000" scaled="1"/>
          </a:gradFill>
          <a:ln w="9525">
            <a:solidFill>
              <a:schemeClr val="tx1"/>
            </a:solidFill>
            <a:round/>
            <a:headEnd/>
            <a:tailEnd/>
          </a:ln>
          <a:effectLst>
            <a:outerShdw dist="107763" dir="13500000" algn="ctr" rotWithShape="0">
              <a:schemeClr val="bg2">
                <a:alpha val="50000"/>
              </a:schemeClr>
            </a:outerShdw>
          </a:effectLst>
        </p:spPr>
        <p:txBody>
          <a:bodyPr wrap="none" anchor="ctr"/>
          <a:lstStyle/>
          <a:p>
            <a:endParaRPr lang="en-US"/>
          </a:p>
        </p:txBody>
      </p:sp>
      <p:sp>
        <p:nvSpPr>
          <p:cNvPr id="21514" name="Text Box 11"/>
          <p:cNvSpPr txBox="1">
            <a:spLocks noChangeArrowheads="1"/>
          </p:cNvSpPr>
          <p:nvPr/>
        </p:nvSpPr>
        <p:spPr bwMode="auto">
          <a:xfrm>
            <a:off x="4137025" y="3962400"/>
            <a:ext cx="1524000" cy="376238"/>
          </a:xfrm>
          <a:prstGeom prst="rect">
            <a:avLst/>
          </a:prstGeom>
          <a:noFill/>
          <a:ln w="9525">
            <a:noFill/>
            <a:miter lim="800000"/>
            <a:headEnd/>
            <a:tailEnd/>
          </a:ln>
        </p:spPr>
        <p:txBody>
          <a:bodyPr anchor="ctr"/>
          <a:lstStyle/>
          <a:p>
            <a:pPr algn="ctr"/>
            <a:r>
              <a:rPr lang="en-US" sz="1600" b="1">
                <a:latin typeface="Garamond" pitchFamily="18" charset="0"/>
                <a:cs typeface="Times New Roman" pitchFamily="18" charset="0"/>
              </a:rPr>
              <a:t>Namespaces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152400" y="711200"/>
            <a:ext cx="87630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sz="2800" b="1" dirty="0">
              <a:latin typeface="+mj-lt"/>
            </a:endParaRPr>
          </a:p>
        </p:txBody>
      </p:sp>
      <p:grpSp>
        <p:nvGrpSpPr>
          <p:cNvPr id="2" name="Group 3"/>
          <p:cNvGrpSpPr>
            <a:grpSpLocks noChangeAspect="1"/>
          </p:cNvGrpSpPr>
          <p:nvPr/>
        </p:nvGrpSpPr>
        <p:grpSpPr bwMode="auto">
          <a:xfrm>
            <a:off x="1981200" y="1676400"/>
            <a:ext cx="5257800" cy="4495800"/>
            <a:chOff x="736" y="4632"/>
            <a:chExt cx="8280" cy="27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grpSpPr>
        <p:sp>
          <p:nvSpPr>
            <p:cNvPr id="5" name="AutoShape 7"/>
            <p:cNvSpPr>
              <a:spLocks noChangeAspect="1" noChangeArrowheads="1" noTextEdit="1"/>
            </p:cNvSpPr>
            <p:nvPr/>
          </p:nvSpPr>
          <p:spPr bwMode="auto">
            <a:xfrm>
              <a:off x="736" y="4632"/>
              <a:ext cx="8280" cy="2700"/>
            </a:xfrm>
            <a:prstGeom prst="rect">
              <a:avLst/>
            </a:prstGeom>
            <a:gradFill flip="none" rotWithShape="1">
              <a:gsLst>
                <a:gs pos="0">
                  <a:srgbClr val="CEDEE0">
                    <a:shade val="30000"/>
                    <a:satMod val="115000"/>
                  </a:srgbClr>
                </a:gs>
                <a:gs pos="50000">
                  <a:srgbClr val="CEDEE0">
                    <a:shade val="67500"/>
                    <a:satMod val="115000"/>
                  </a:srgbClr>
                </a:gs>
                <a:gs pos="100000">
                  <a:srgbClr val="CEDEE0">
                    <a:shade val="100000"/>
                    <a:satMod val="115000"/>
                  </a:srgbClr>
                </a:gs>
              </a:gsLst>
              <a:lin ang="8100000" scaled="1"/>
              <a:tileRect/>
            </a:gradFill>
            <a:ln w="9525">
              <a:solidFill>
                <a:srgbClr val="000000"/>
              </a:solidFill>
              <a:miter lim="800000"/>
              <a:headEnd/>
              <a:tailEnd/>
            </a:ln>
          </p:spPr>
          <p:txBody>
            <a:bodyPr/>
            <a:lstStyle/>
            <a:p>
              <a:pPr>
                <a:defRPr/>
              </a:pPr>
              <a:endParaRPr lang="en-US" sz="2400"/>
            </a:p>
          </p:txBody>
        </p:sp>
        <p:sp>
          <p:nvSpPr>
            <p:cNvPr id="6" name="Rectangle 6"/>
            <p:cNvSpPr>
              <a:spLocks noChangeArrowheads="1"/>
            </p:cNvSpPr>
            <p:nvPr/>
          </p:nvSpPr>
          <p:spPr bwMode="auto">
            <a:xfrm>
              <a:off x="856" y="4678"/>
              <a:ext cx="8040" cy="2608"/>
            </a:xfrm>
            <a:prstGeom prst="rect">
              <a:avLst/>
            </a:prstGeom>
            <a:gradFill flip="none" rotWithShape="1">
              <a:gsLst>
                <a:gs pos="0">
                  <a:srgbClr val="C8D7A1">
                    <a:shade val="30000"/>
                    <a:satMod val="115000"/>
                  </a:srgbClr>
                </a:gs>
                <a:gs pos="50000">
                  <a:srgbClr val="C8D7A1">
                    <a:shade val="67500"/>
                    <a:satMod val="115000"/>
                  </a:srgbClr>
                </a:gs>
                <a:gs pos="100000">
                  <a:srgbClr val="C8D7A1">
                    <a:shade val="100000"/>
                    <a:satMod val="115000"/>
                  </a:srgbClr>
                </a:gs>
              </a:gsLst>
              <a:path path="circle">
                <a:fillToRect l="100000" t="100000"/>
              </a:path>
              <a:tileRect r="-100000" b="-100000"/>
            </a:gradFill>
            <a:ln w="9525">
              <a:solidFill>
                <a:srgbClr val="000000"/>
              </a:solidFill>
              <a:miter lim="800000"/>
              <a:headEnd/>
              <a:tailEnd/>
            </a:ln>
          </p:spPr>
          <p:txBody>
            <a:bodyPr/>
            <a:lstStyle/>
            <a:p>
              <a:pPr algn="ctr" eaLnBrk="0" hangingPunct="0">
                <a:defRPr/>
              </a:pPr>
              <a:endParaRPr lang="en-US" sz="1400" b="1" dirty="0">
                <a:ea typeface="Times New Roman" pitchFamily="18" charset="0"/>
              </a:endParaRPr>
            </a:p>
          </p:txBody>
        </p:sp>
      </p:grpSp>
      <p:sp>
        <p:nvSpPr>
          <p:cNvPr id="7" name="Rounded Rectangle 6"/>
          <p:cNvSpPr/>
          <p:nvPr/>
        </p:nvSpPr>
        <p:spPr>
          <a:xfrm>
            <a:off x="3439256" y="2778211"/>
            <a:ext cx="2809144" cy="2520778"/>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b="1">
                <a:solidFill>
                  <a:schemeClr val="tx1"/>
                </a:solidFill>
                <a:latin typeface="Garamond" pitchFamily="18" charset="0"/>
                <a:cs typeface="Times New Roman" pitchFamily="18" charset="0"/>
              </a:rPr>
              <a:t>Assembly</a:t>
            </a:r>
          </a:p>
        </p:txBody>
      </p:sp>
      <p:sp>
        <p:nvSpPr>
          <p:cNvPr id="22535" name="Rectangle 8"/>
          <p:cNvSpPr>
            <a:spLocks noChangeArrowheads="1"/>
          </p:cNvSpPr>
          <p:nvPr/>
        </p:nvSpPr>
        <p:spPr bwMode="auto">
          <a:xfrm>
            <a:off x="3124200" y="2057400"/>
            <a:ext cx="3268663" cy="366713"/>
          </a:xfrm>
          <a:prstGeom prst="rect">
            <a:avLst/>
          </a:prstGeom>
          <a:noFill/>
          <a:ln w="9525">
            <a:noFill/>
            <a:miter lim="800000"/>
            <a:headEnd/>
            <a:tailEnd/>
          </a:ln>
        </p:spPr>
        <p:txBody>
          <a:bodyPr wrap="none">
            <a:spAutoFit/>
          </a:bodyPr>
          <a:lstStyle/>
          <a:p>
            <a:r>
              <a:rPr lang="en-US" sz="1800" b="1">
                <a:latin typeface="Garamond" pitchFamily="18" charset="0"/>
                <a:cs typeface="Times New Roman" pitchFamily="18" charset="0"/>
              </a:rPr>
              <a:t>.NET Framework Class Library</a:t>
            </a:r>
          </a:p>
        </p:txBody>
      </p:sp>
      <p:sp>
        <p:nvSpPr>
          <p:cNvPr id="12" name="TextBox 11"/>
          <p:cNvSpPr txBox="1">
            <a:spLocks noChangeArrowheads="1"/>
          </p:cNvSpPr>
          <p:nvPr/>
        </p:nvSpPr>
        <p:spPr bwMode="auto">
          <a:xfrm>
            <a:off x="7467600" y="2971800"/>
            <a:ext cx="1676400" cy="2370138"/>
          </a:xfrm>
          <a:prstGeom prst="rect">
            <a:avLst/>
          </a:prstGeom>
          <a:noFill/>
          <a:ln w="9525">
            <a:noFill/>
            <a:miter lim="800000"/>
            <a:headEnd/>
            <a:tailEnd/>
          </a:ln>
        </p:spPr>
        <p:txBody>
          <a:bodyPr>
            <a:spAutoFit/>
          </a:bodyPr>
          <a:lstStyle/>
          <a:p>
            <a:r>
              <a:rPr lang="en-US" sz="1400">
                <a:solidFill>
                  <a:srgbClr val="C00000"/>
                </a:solidFill>
                <a:latin typeface="Arial" charset="0"/>
              </a:rPr>
              <a:t>An assembly is a single deployable unit that contains all the information about the implementation of classes, structures, and interfaces.</a:t>
            </a:r>
            <a:r>
              <a:rPr lang="en-US" sz="1800">
                <a:solidFill>
                  <a:srgbClr val="C00000"/>
                </a:solidFill>
                <a:latin typeface="Arial" charset="0"/>
              </a:rPr>
              <a:t> </a:t>
            </a:r>
          </a:p>
          <a:p>
            <a:endParaRPr lang="en-US" sz="1800">
              <a:latin typeface="Arial" charset="0"/>
            </a:endParaRPr>
          </a:p>
        </p:txBody>
      </p:sp>
      <p:sp>
        <p:nvSpPr>
          <p:cNvPr id="10" name="Right Arrow 9"/>
          <p:cNvSpPr>
            <a:spLocks noChangeArrowheads="1"/>
          </p:cNvSpPr>
          <p:nvPr/>
        </p:nvSpPr>
        <p:spPr bwMode="auto">
          <a:xfrm flipV="1">
            <a:off x="6248400" y="4114800"/>
            <a:ext cx="1219200" cy="76200"/>
          </a:xfrm>
          <a:prstGeom prst="rightArrow">
            <a:avLst>
              <a:gd name="adj1" fmla="val 50000"/>
              <a:gd name="adj2" fmla="val 20704"/>
            </a:avLst>
          </a:prstGeom>
          <a:solidFill>
            <a:schemeClr val="tx1"/>
          </a:solidFill>
          <a:ln w="25400" algn="ctr">
            <a:solidFill>
              <a:schemeClr val="tx1"/>
            </a:solidFill>
            <a:miter lim="800000"/>
            <a:headEnd/>
            <a:tailEnd/>
          </a:ln>
        </p:spPr>
        <p:txBody>
          <a:bodyPr rot="10800000" anchor="ctr"/>
          <a:lstStyle/>
          <a:p>
            <a:pPr algn="ctr">
              <a:defRPr/>
            </a:pPr>
            <a:endParaRPr lang="en-US" sz="2400">
              <a:solidFill>
                <a:schemeClr val="lt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ppt_w*0.7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animEffect transition="in" filter="fade">
                                      <p:cBhvr>
                                        <p:cTn id="9" dur="500"/>
                                        <p:tgtEl>
                                          <p:spTgt spid="10"/>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1525588" y="1598613"/>
            <a:ext cx="7315200" cy="4570412"/>
          </a:xfrm>
          <a:noFill/>
          <a:ln>
            <a:miter lim="800000"/>
            <a:headEnd/>
            <a:tailEnd/>
          </a:ln>
        </p:spPr>
        <p:txBody>
          <a:bodyPr vert="horz" wrap="square" lIns="91440" tIns="45720" rIns="91440" bIns="45720" numCol="1" anchor="t" anchorCtr="0" compatLnSpc="1">
            <a:prstTxWarp prst="textNoShape">
              <a:avLst/>
            </a:prstTxWarp>
          </a:bodyPr>
          <a:lstStyle/>
          <a:p>
            <a:pPr eaLnBrk="1" hangingPunct="1">
              <a:buFontTx/>
              <a:buBlip>
                <a:blip r:embed="rId3"/>
              </a:buBlip>
            </a:pPr>
            <a:r>
              <a:rPr lang="en-US" sz="2000" dirty="0" smtClean="0">
                <a:latin typeface="Arial" charset="0"/>
                <a:cs typeface="Times New Roman" pitchFamily="18" charset="0"/>
              </a:rPr>
              <a:t>In this session, you will learn to:</a:t>
            </a:r>
            <a:endParaRPr lang="en-US" sz="1800" dirty="0" smtClean="0">
              <a:latin typeface="Arial" charset="0"/>
              <a:cs typeface="Times New Roman" pitchFamily="18" charset="0"/>
            </a:endParaRPr>
          </a:p>
          <a:p>
            <a:pPr lvl="1">
              <a:buFontTx/>
              <a:buBlip>
                <a:blip r:embed="rId4"/>
              </a:buBlip>
            </a:pPr>
            <a:r>
              <a:rPr lang="en-US" sz="1800" dirty="0" smtClean="0">
                <a:latin typeface="Arial" charset="0"/>
                <a:cs typeface="Times New Roman" pitchFamily="18" charset="0"/>
              </a:rPr>
              <a:t>Identify the components of the .NET Framework</a:t>
            </a:r>
          </a:p>
          <a:p>
            <a:pPr lvl="1">
              <a:buFontTx/>
              <a:buBlip>
                <a:blip r:embed="rId4"/>
              </a:buBlip>
            </a:pPr>
            <a:r>
              <a:rPr lang="en-US" sz="1800" dirty="0" smtClean="0">
                <a:latin typeface="Arial" charset="0"/>
                <a:cs typeface="Times New Roman" pitchFamily="18" charset="0"/>
              </a:rPr>
              <a:t>Understand the Visual Studio .NET IDE </a:t>
            </a:r>
          </a:p>
          <a:p>
            <a:pPr lvl="1">
              <a:buFontTx/>
              <a:buBlip>
                <a:blip r:embed="rId4"/>
              </a:buBlip>
            </a:pPr>
            <a:endParaRPr lang="en-US" sz="1800" dirty="0" smtClean="0">
              <a:solidFill>
                <a:schemeClr val="accent2"/>
              </a:solidFill>
              <a:latin typeface="Arial" charset="0"/>
              <a:cs typeface="Times New Roman" pitchFamily="18" charset="0"/>
            </a:endParaRPr>
          </a:p>
          <a:p>
            <a:pPr lvl="1">
              <a:buFontTx/>
              <a:buBlip>
                <a:blip r:embed="rId4"/>
              </a:buBlip>
            </a:pPr>
            <a:endParaRPr lang="en-US" sz="1800" dirty="0" smtClean="0">
              <a:solidFill>
                <a:schemeClr val="accent2"/>
              </a:solidFill>
              <a:latin typeface="Arial" charset="0"/>
              <a:cs typeface="Times New Roman" pitchFamily="18" charset="0"/>
            </a:endParaRPr>
          </a:p>
          <a:p>
            <a:pPr lvl="1">
              <a:buFontTx/>
              <a:buBlip>
                <a:blip r:embed="rId4"/>
              </a:buBlip>
            </a:pPr>
            <a:endParaRPr lang="en-US" sz="1800" dirty="0" smtClean="0">
              <a:solidFill>
                <a:schemeClr val="accent2"/>
              </a:solidFill>
              <a:latin typeface="Arial" charset="0"/>
              <a:cs typeface="Times New Roman" pitchFamily="18" charset="0"/>
            </a:endParaRPr>
          </a:p>
          <a:p>
            <a:pPr lvl="1" eaLnBrk="1" hangingPunct="1">
              <a:buFontTx/>
              <a:buNone/>
            </a:pPr>
            <a:endParaRPr lang="en-US" sz="1800" dirty="0" smtClean="0">
              <a:solidFill>
                <a:schemeClr val="accent2"/>
              </a:solidFill>
              <a:latin typeface="Arial" charset="0"/>
              <a:cs typeface="Times New Roman" pitchFamily="18" charset="0"/>
            </a:endParaRPr>
          </a:p>
          <a:p>
            <a:pPr lvl="1" eaLnBrk="1" hangingPunct="1">
              <a:buFontTx/>
              <a:buBlip>
                <a:blip r:embed="rId4"/>
              </a:buBlip>
            </a:pPr>
            <a:endParaRPr lang="en-US" sz="1800" dirty="0" smtClean="0">
              <a:solidFill>
                <a:schemeClr val="accent2"/>
              </a:solidFill>
              <a:latin typeface="Arial" charset="0"/>
              <a:cs typeface="Times New Roman" pitchFamily="18" charset="0"/>
            </a:endParaRPr>
          </a:p>
          <a:p>
            <a:pPr lvl="1" eaLnBrk="1" hangingPunct="1">
              <a:buFontTx/>
              <a:buNone/>
            </a:pPr>
            <a:endParaRPr lang="en-US" sz="1800" dirty="0" smtClean="0">
              <a:solidFill>
                <a:schemeClr val="accent2"/>
              </a:solidFill>
              <a:latin typeface="Arial" charset="0"/>
              <a:cs typeface="Times New Roman" pitchFamily="18" charset="0"/>
            </a:endParaRPr>
          </a:p>
        </p:txBody>
      </p:sp>
      <p:sp>
        <p:nvSpPr>
          <p:cNvPr id="2051" name="Text Box 3"/>
          <p:cNvSpPr txBox="1">
            <a:spLocks noChangeArrowheads="1"/>
          </p:cNvSpPr>
          <p:nvPr/>
        </p:nvSpPr>
        <p:spPr bwMode="auto">
          <a:xfrm>
            <a:off x="152400" y="711200"/>
            <a:ext cx="6858000" cy="523220"/>
          </a:xfrm>
          <a:prstGeom prst="rect">
            <a:avLst/>
          </a:prstGeom>
          <a:noFill/>
          <a:ln w="9525">
            <a:noFill/>
            <a:miter lim="800000"/>
            <a:headEnd/>
            <a:tailEnd/>
          </a:ln>
        </p:spPr>
        <p:txBody>
          <a:bodyPr>
            <a:spAutoFit/>
          </a:bodyPr>
          <a:lstStyle/>
          <a:p>
            <a:pPr>
              <a:spcBef>
                <a:spcPct val="50000"/>
              </a:spcBef>
            </a:pPr>
            <a:r>
              <a:rPr lang="en-US" sz="2800" b="1" dirty="0">
                <a:latin typeface="+mj-lt"/>
              </a:rPr>
              <a:t>Objectives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bwMode="auto">
          <a:xfrm>
            <a:off x="1525588" y="1598613"/>
            <a:ext cx="7313612" cy="457041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rPr>
              <a:t>User and Program Interfaces:</a:t>
            </a:r>
            <a:r>
              <a:rPr lang="en-US" sz="2000" dirty="0" smtClean="0">
                <a:latin typeface="Arial" charset="0"/>
                <a:cs typeface="Times New Roman" pitchFamily="18" charset="0"/>
              </a:rPr>
              <a:t> </a:t>
            </a:r>
            <a:r>
              <a:rPr lang="en-US" sz="2000" dirty="0" smtClean="0">
                <a:latin typeface="Arial" charset="0"/>
              </a:rPr>
              <a:t>At the presentation layer, .NET provides three types of user interfaces, which are</a:t>
            </a:r>
            <a:r>
              <a:rPr lang="en-IN" sz="2000" dirty="0" smtClean="0">
                <a:latin typeface="Arial" charset="0"/>
              </a:rPr>
              <a:t>:</a:t>
            </a:r>
          </a:p>
          <a:p>
            <a:pPr lvl="1">
              <a:buFontTx/>
              <a:buBlip>
                <a:blip r:embed="rId4"/>
              </a:buBlip>
            </a:pPr>
            <a:r>
              <a:rPr lang="en-US" sz="1800" dirty="0" smtClean="0">
                <a:latin typeface="Arial" charset="0"/>
              </a:rPr>
              <a:t>Windows Forms</a:t>
            </a:r>
          </a:p>
          <a:p>
            <a:pPr lvl="1">
              <a:buFontTx/>
              <a:buBlip>
                <a:blip r:embed="rId4"/>
              </a:buBlip>
            </a:pPr>
            <a:r>
              <a:rPr lang="en-US" sz="1800" dirty="0" smtClean="0">
                <a:latin typeface="Arial" charset="0"/>
              </a:rPr>
              <a:t>Web Forms</a:t>
            </a:r>
          </a:p>
          <a:p>
            <a:pPr lvl="1">
              <a:buFontTx/>
              <a:buBlip>
                <a:blip r:embed="rId4"/>
              </a:buBlip>
            </a:pPr>
            <a:r>
              <a:rPr lang="en-US" sz="1800" dirty="0" smtClean="0">
                <a:latin typeface="Arial" charset="0"/>
              </a:rPr>
              <a:t>Console Applications</a:t>
            </a:r>
          </a:p>
          <a:p>
            <a:pPr>
              <a:buFontTx/>
              <a:buBlip>
                <a:blip r:embed="rId3"/>
              </a:buBlip>
            </a:pPr>
            <a:r>
              <a:rPr lang="en-US" sz="2000" dirty="0" smtClean="0">
                <a:latin typeface="Arial" charset="0"/>
              </a:rPr>
              <a:t>The .NET provides a program interface called, Web Services, to communicate with remote components.</a:t>
            </a:r>
          </a:p>
        </p:txBody>
      </p:sp>
      <p:sp>
        <p:nvSpPr>
          <p:cNvPr id="23555" name="Text Box 3"/>
          <p:cNvSpPr txBox="1">
            <a:spLocks noChangeArrowheads="1"/>
          </p:cNvSpPr>
          <p:nvPr/>
        </p:nvSpPr>
        <p:spPr bwMode="auto">
          <a:xfrm>
            <a:off x="152400" y="711200"/>
            <a:ext cx="89916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sz="2800" b="1" dirty="0">
              <a:latin typeface="+mj-l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152400" y="711200"/>
            <a:ext cx="87630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sz="2800" b="1" dirty="0">
              <a:latin typeface="+mj-lt"/>
            </a:endParaRPr>
          </a:p>
        </p:txBody>
      </p:sp>
      <p:grpSp>
        <p:nvGrpSpPr>
          <p:cNvPr id="2" name="Group 3"/>
          <p:cNvGrpSpPr>
            <a:grpSpLocks noChangeAspect="1"/>
          </p:cNvGrpSpPr>
          <p:nvPr/>
        </p:nvGrpSpPr>
        <p:grpSpPr bwMode="auto">
          <a:xfrm>
            <a:off x="1981200" y="1676400"/>
            <a:ext cx="5257800" cy="4495800"/>
            <a:chOff x="736" y="4632"/>
            <a:chExt cx="8280" cy="27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grpSpPr>
        <p:sp>
          <p:nvSpPr>
            <p:cNvPr id="5" name="AutoShape 7"/>
            <p:cNvSpPr>
              <a:spLocks noChangeAspect="1" noChangeArrowheads="1" noTextEdit="1"/>
            </p:cNvSpPr>
            <p:nvPr/>
          </p:nvSpPr>
          <p:spPr bwMode="auto">
            <a:xfrm>
              <a:off x="736" y="4632"/>
              <a:ext cx="8280" cy="2700"/>
            </a:xfrm>
            <a:prstGeom prst="rect">
              <a:avLst/>
            </a:prstGeom>
            <a:gradFill flip="none" rotWithShape="1">
              <a:gsLst>
                <a:gs pos="0">
                  <a:srgbClr val="CEDEE0">
                    <a:shade val="30000"/>
                    <a:satMod val="115000"/>
                  </a:srgbClr>
                </a:gs>
                <a:gs pos="50000">
                  <a:srgbClr val="CEDEE0">
                    <a:shade val="67500"/>
                    <a:satMod val="115000"/>
                  </a:srgbClr>
                </a:gs>
                <a:gs pos="100000">
                  <a:srgbClr val="CEDEE0">
                    <a:shade val="100000"/>
                    <a:satMod val="115000"/>
                  </a:srgbClr>
                </a:gs>
              </a:gsLst>
              <a:lin ang="8100000" scaled="1"/>
              <a:tileRect/>
            </a:gradFill>
            <a:ln w="9525">
              <a:solidFill>
                <a:srgbClr val="000000"/>
              </a:solidFill>
              <a:miter lim="800000"/>
              <a:headEnd/>
              <a:tailEnd/>
            </a:ln>
          </p:spPr>
          <p:txBody>
            <a:bodyPr/>
            <a:lstStyle/>
            <a:p>
              <a:pPr>
                <a:defRPr/>
              </a:pPr>
              <a:endParaRPr lang="en-US" sz="2400"/>
            </a:p>
          </p:txBody>
        </p:sp>
        <p:sp>
          <p:nvSpPr>
            <p:cNvPr id="6" name="Rectangle 6"/>
            <p:cNvSpPr>
              <a:spLocks noChangeArrowheads="1"/>
            </p:cNvSpPr>
            <p:nvPr/>
          </p:nvSpPr>
          <p:spPr bwMode="auto">
            <a:xfrm>
              <a:off x="856" y="4678"/>
              <a:ext cx="8040" cy="2608"/>
            </a:xfrm>
            <a:prstGeom prst="rect">
              <a:avLst/>
            </a:prstGeom>
            <a:gradFill flip="none" rotWithShape="1">
              <a:gsLst>
                <a:gs pos="0">
                  <a:srgbClr val="C8D7A1">
                    <a:shade val="30000"/>
                    <a:satMod val="115000"/>
                  </a:srgbClr>
                </a:gs>
                <a:gs pos="50000">
                  <a:srgbClr val="C8D7A1">
                    <a:shade val="67500"/>
                    <a:satMod val="115000"/>
                  </a:srgbClr>
                </a:gs>
                <a:gs pos="100000">
                  <a:srgbClr val="C8D7A1">
                    <a:shade val="100000"/>
                    <a:satMod val="115000"/>
                  </a:srgbClr>
                </a:gs>
              </a:gsLst>
              <a:path path="circle">
                <a:fillToRect l="100000" t="100000"/>
              </a:path>
              <a:tileRect r="-100000" b="-100000"/>
            </a:gradFill>
            <a:ln w="9525">
              <a:solidFill>
                <a:srgbClr val="000000"/>
              </a:solidFill>
              <a:miter lim="800000"/>
              <a:headEnd/>
              <a:tailEnd/>
            </a:ln>
          </p:spPr>
          <p:txBody>
            <a:bodyPr/>
            <a:lstStyle/>
            <a:p>
              <a:pPr algn="ctr" eaLnBrk="0" hangingPunct="0">
                <a:defRPr/>
              </a:pPr>
              <a:endParaRPr lang="en-US" sz="1400" b="1" dirty="0">
                <a:ea typeface="Times New Roman" pitchFamily="18" charset="0"/>
              </a:endParaRPr>
            </a:p>
          </p:txBody>
        </p:sp>
      </p:grpSp>
      <p:sp>
        <p:nvSpPr>
          <p:cNvPr id="7" name="Rounded Rectangle 6"/>
          <p:cNvSpPr/>
          <p:nvPr/>
        </p:nvSpPr>
        <p:spPr>
          <a:xfrm>
            <a:off x="2362200" y="2590800"/>
            <a:ext cx="1676400" cy="914400"/>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Garamond" pitchFamily="18" charset="0"/>
                <a:cs typeface="Times New Roman" pitchFamily="18" charset="0"/>
              </a:rPr>
              <a:t>Windows Forms</a:t>
            </a:r>
          </a:p>
        </p:txBody>
      </p:sp>
      <p:sp>
        <p:nvSpPr>
          <p:cNvPr id="24583" name="Rectangle 8"/>
          <p:cNvSpPr>
            <a:spLocks noChangeArrowheads="1"/>
          </p:cNvSpPr>
          <p:nvPr/>
        </p:nvSpPr>
        <p:spPr bwMode="auto">
          <a:xfrm>
            <a:off x="3352800" y="1905000"/>
            <a:ext cx="3019425" cy="369888"/>
          </a:xfrm>
          <a:prstGeom prst="rect">
            <a:avLst/>
          </a:prstGeom>
          <a:noFill/>
          <a:ln w="9525">
            <a:noFill/>
            <a:miter lim="800000"/>
            <a:headEnd/>
            <a:tailEnd/>
          </a:ln>
        </p:spPr>
        <p:txBody>
          <a:bodyPr wrap="none">
            <a:spAutoFit/>
          </a:bodyPr>
          <a:lstStyle/>
          <a:p>
            <a:r>
              <a:rPr lang="en-US" sz="1800" b="1">
                <a:latin typeface="Garamond" pitchFamily="18" charset="0"/>
                <a:cs typeface="Times New Roman" pitchFamily="18" charset="0"/>
              </a:rPr>
              <a:t>User and Program Interfaces</a:t>
            </a:r>
          </a:p>
        </p:txBody>
      </p:sp>
      <p:sp>
        <p:nvSpPr>
          <p:cNvPr id="11" name="Right Arrow 10"/>
          <p:cNvSpPr/>
          <p:nvPr/>
        </p:nvSpPr>
        <p:spPr>
          <a:xfrm>
            <a:off x="4038600" y="3048000"/>
            <a:ext cx="3352800" cy="76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 name="TextBox 11"/>
          <p:cNvSpPr txBox="1">
            <a:spLocks noChangeArrowheads="1"/>
          </p:cNvSpPr>
          <p:nvPr/>
        </p:nvSpPr>
        <p:spPr bwMode="auto">
          <a:xfrm>
            <a:off x="7391400" y="2743200"/>
            <a:ext cx="1676400" cy="730250"/>
          </a:xfrm>
          <a:prstGeom prst="rect">
            <a:avLst/>
          </a:prstGeom>
          <a:noFill/>
          <a:ln w="9525">
            <a:noFill/>
            <a:miter lim="800000"/>
            <a:headEnd/>
            <a:tailEnd/>
          </a:ln>
        </p:spPr>
        <p:txBody>
          <a:bodyPr>
            <a:spAutoFit/>
          </a:bodyPr>
          <a:lstStyle/>
          <a:p>
            <a:r>
              <a:rPr lang="en-US" sz="1400">
                <a:solidFill>
                  <a:srgbClr val="C00000"/>
                </a:solidFill>
                <a:latin typeface="Arial" charset="0"/>
                <a:cs typeface="Arial" charset="0"/>
              </a:rPr>
              <a:t>These are used in Windows-based applications.</a:t>
            </a:r>
          </a:p>
        </p:txBody>
      </p:sp>
      <p:sp>
        <p:nvSpPr>
          <p:cNvPr id="13" name="Rounded Rectangle 12"/>
          <p:cNvSpPr/>
          <p:nvPr/>
        </p:nvSpPr>
        <p:spPr>
          <a:xfrm>
            <a:off x="5029200" y="3429000"/>
            <a:ext cx="1676400" cy="914400"/>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Garamond" pitchFamily="18" charset="0"/>
                <a:cs typeface="Times New Roman" pitchFamily="18" charset="0"/>
              </a:rPr>
              <a:t>Web Forms</a:t>
            </a:r>
          </a:p>
        </p:txBody>
      </p:sp>
      <p:sp>
        <p:nvSpPr>
          <p:cNvPr id="14" name="Rounded Rectangle 13"/>
          <p:cNvSpPr/>
          <p:nvPr/>
        </p:nvSpPr>
        <p:spPr>
          <a:xfrm>
            <a:off x="2438400" y="4648200"/>
            <a:ext cx="1676400" cy="914400"/>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Garamond" pitchFamily="18" charset="0"/>
                <a:cs typeface="Times New Roman" pitchFamily="18" charset="0"/>
              </a:rPr>
              <a:t>Console Applications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3"/>
          <p:cNvSpPr txBox="1">
            <a:spLocks noChangeArrowheads="1"/>
          </p:cNvSpPr>
          <p:nvPr/>
        </p:nvSpPr>
        <p:spPr bwMode="auto">
          <a:xfrm>
            <a:off x="152400" y="711200"/>
            <a:ext cx="87630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sz="2800" b="1" dirty="0">
              <a:latin typeface="+mj-lt"/>
            </a:endParaRPr>
          </a:p>
        </p:txBody>
      </p:sp>
      <p:grpSp>
        <p:nvGrpSpPr>
          <p:cNvPr id="2" name="Group 3"/>
          <p:cNvGrpSpPr>
            <a:grpSpLocks noChangeAspect="1"/>
          </p:cNvGrpSpPr>
          <p:nvPr/>
        </p:nvGrpSpPr>
        <p:grpSpPr bwMode="auto">
          <a:xfrm>
            <a:off x="1981200" y="1676400"/>
            <a:ext cx="5257800" cy="4495800"/>
            <a:chOff x="736" y="4632"/>
            <a:chExt cx="8280" cy="27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grpSpPr>
        <p:sp>
          <p:nvSpPr>
            <p:cNvPr id="5" name="AutoShape 7"/>
            <p:cNvSpPr>
              <a:spLocks noChangeAspect="1" noChangeArrowheads="1" noTextEdit="1"/>
            </p:cNvSpPr>
            <p:nvPr/>
          </p:nvSpPr>
          <p:spPr bwMode="auto">
            <a:xfrm>
              <a:off x="736" y="4632"/>
              <a:ext cx="8280" cy="2700"/>
            </a:xfrm>
            <a:prstGeom prst="rect">
              <a:avLst/>
            </a:prstGeom>
            <a:gradFill flip="none" rotWithShape="1">
              <a:gsLst>
                <a:gs pos="0">
                  <a:srgbClr val="CEDEE0">
                    <a:shade val="30000"/>
                    <a:satMod val="115000"/>
                  </a:srgbClr>
                </a:gs>
                <a:gs pos="50000">
                  <a:srgbClr val="CEDEE0">
                    <a:shade val="67500"/>
                    <a:satMod val="115000"/>
                  </a:srgbClr>
                </a:gs>
                <a:gs pos="100000">
                  <a:srgbClr val="CEDEE0">
                    <a:shade val="100000"/>
                    <a:satMod val="115000"/>
                  </a:srgbClr>
                </a:gs>
              </a:gsLst>
              <a:lin ang="8100000" scaled="1"/>
              <a:tileRect/>
            </a:gradFill>
            <a:ln w="9525">
              <a:solidFill>
                <a:srgbClr val="000000"/>
              </a:solidFill>
              <a:miter lim="800000"/>
              <a:headEnd/>
              <a:tailEnd/>
            </a:ln>
          </p:spPr>
          <p:txBody>
            <a:bodyPr/>
            <a:lstStyle/>
            <a:p>
              <a:pPr>
                <a:defRPr/>
              </a:pPr>
              <a:endParaRPr lang="en-US" sz="2400"/>
            </a:p>
          </p:txBody>
        </p:sp>
        <p:sp>
          <p:nvSpPr>
            <p:cNvPr id="6" name="Rectangle 6"/>
            <p:cNvSpPr>
              <a:spLocks noChangeArrowheads="1"/>
            </p:cNvSpPr>
            <p:nvPr/>
          </p:nvSpPr>
          <p:spPr bwMode="auto">
            <a:xfrm>
              <a:off x="856" y="4678"/>
              <a:ext cx="8040" cy="2608"/>
            </a:xfrm>
            <a:prstGeom prst="rect">
              <a:avLst/>
            </a:prstGeom>
            <a:gradFill flip="none" rotWithShape="1">
              <a:gsLst>
                <a:gs pos="0">
                  <a:srgbClr val="C8D7A1">
                    <a:shade val="30000"/>
                    <a:satMod val="115000"/>
                  </a:srgbClr>
                </a:gs>
                <a:gs pos="50000">
                  <a:srgbClr val="C8D7A1">
                    <a:shade val="67500"/>
                    <a:satMod val="115000"/>
                  </a:srgbClr>
                </a:gs>
                <a:gs pos="100000">
                  <a:srgbClr val="C8D7A1">
                    <a:shade val="100000"/>
                    <a:satMod val="115000"/>
                  </a:srgbClr>
                </a:gs>
              </a:gsLst>
              <a:path path="circle">
                <a:fillToRect l="100000" t="100000"/>
              </a:path>
              <a:tileRect r="-100000" b="-100000"/>
            </a:gradFill>
            <a:ln w="9525">
              <a:solidFill>
                <a:srgbClr val="000000"/>
              </a:solidFill>
              <a:miter lim="800000"/>
              <a:headEnd/>
              <a:tailEnd/>
            </a:ln>
          </p:spPr>
          <p:txBody>
            <a:bodyPr/>
            <a:lstStyle/>
            <a:p>
              <a:pPr algn="ctr" eaLnBrk="0" hangingPunct="0">
                <a:defRPr/>
              </a:pPr>
              <a:endParaRPr lang="en-US" sz="1400" b="1" dirty="0">
                <a:ea typeface="Times New Roman" pitchFamily="18" charset="0"/>
              </a:endParaRPr>
            </a:p>
          </p:txBody>
        </p:sp>
      </p:grpSp>
      <p:sp>
        <p:nvSpPr>
          <p:cNvPr id="7" name="Rounded Rectangle 6"/>
          <p:cNvSpPr/>
          <p:nvPr/>
        </p:nvSpPr>
        <p:spPr>
          <a:xfrm>
            <a:off x="2362200" y="2590800"/>
            <a:ext cx="1676400" cy="914400"/>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Garamond" pitchFamily="18" charset="0"/>
                <a:cs typeface="Times New Roman" pitchFamily="18" charset="0"/>
              </a:rPr>
              <a:t>Windows Forms</a:t>
            </a:r>
          </a:p>
        </p:txBody>
      </p:sp>
      <p:sp>
        <p:nvSpPr>
          <p:cNvPr id="25607" name="Rectangle 8"/>
          <p:cNvSpPr>
            <a:spLocks noChangeArrowheads="1"/>
          </p:cNvSpPr>
          <p:nvPr/>
        </p:nvSpPr>
        <p:spPr bwMode="auto">
          <a:xfrm>
            <a:off x="3352800" y="1905000"/>
            <a:ext cx="3019425" cy="369888"/>
          </a:xfrm>
          <a:prstGeom prst="rect">
            <a:avLst/>
          </a:prstGeom>
          <a:noFill/>
          <a:ln w="9525">
            <a:noFill/>
            <a:miter lim="800000"/>
            <a:headEnd/>
            <a:tailEnd/>
          </a:ln>
        </p:spPr>
        <p:txBody>
          <a:bodyPr wrap="none">
            <a:spAutoFit/>
          </a:bodyPr>
          <a:lstStyle/>
          <a:p>
            <a:r>
              <a:rPr lang="en-US" sz="1800" b="1">
                <a:latin typeface="Garamond" pitchFamily="18" charset="0"/>
                <a:cs typeface="Times New Roman" pitchFamily="18" charset="0"/>
              </a:rPr>
              <a:t>User and Program Interfaces</a:t>
            </a:r>
          </a:p>
        </p:txBody>
      </p:sp>
      <p:sp>
        <p:nvSpPr>
          <p:cNvPr id="11" name="Right Arrow 10"/>
          <p:cNvSpPr/>
          <p:nvPr/>
        </p:nvSpPr>
        <p:spPr>
          <a:xfrm>
            <a:off x="6705600" y="3962400"/>
            <a:ext cx="685800" cy="460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 name="TextBox 11"/>
          <p:cNvSpPr txBox="1">
            <a:spLocks noChangeArrowheads="1"/>
          </p:cNvSpPr>
          <p:nvPr/>
        </p:nvSpPr>
        <p:spPr bwMode="auto">
          <a:xfrm>
            <a:off x="7467600" y="3581400"/>
            <a:ext cx="1676400" cy="1384300"/>
          </a:xfrm>
          <a:prstGeom prst="rect">
            <a:avLst/>
          </a:prstGeom>
          <a:noFill/>
          <a:ln w="9525">
            <a:noFill/>
            <a:miter lim="800000"/>
            <a:headEnd/>
            <a:tailEnd/>
          </a:ln>
        </p:spPr>
        <p:txBody>
          <a:bodyPr>
            <a:spAutoFit/>
          </a:bodyPr>
          <a:lstStyle/>
          <a:p>
            <a:r>
              <a:rPr lang="en-US" sz="1400">
                <a:solidFill>
                  <a:srgbClr val="C00000"/>
                </a:solidFill>
                <a:latin typeface="Arial" charset="0"/>
                <a:cs typeface="Arial" charset="0"/>
              </a:rPr>
              <a:t>These are used in Web-based applications for providing an interactive user interface.</a:t>
            </a:r>
          </a:p>
        </p:txBody>
      </p:sp>
      <p:sp>
        <p:nvSpPr>
          <p:cNvPr id="13" name="Rounded Rectangle 12"/>
          <p:cNvSpPr/>
          <p:nvPr/>
        </p:nvSpPr>
        <p:spPr>
          <a:xfrm>
            <a:off x="5029200" y="3429000"/>
            <a:ext cx="1676400" cy="914400"/>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Garamond" pitchFamily="18" charset="0"/>
                <a:cs typeface="Times New Roman" pitchFamily="18" charset="0"/>
              </a:rPr>
              <a:t>Web Forms</a:t>
            </a:r>
          </a:p>
        </p:txBody>
      </p:sp>
      <p:sp>
        <p:nvSpPr>
          <p:cNvPr id="14" name="Rounded Rectangle 13"/>
          <p:cNvSpPr/>
          <p:nvPr/>
        </p:nvSpPr>
        <p:spPr>
          <a:xfrm>
            <a:off x="2438400" y="4648200"/>
            <a:ext cx="1676400" cy="914400"/>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Garamond" pitchFamily="18" charset="0"/>
                <a:cs typeface="Times New Roman" pitchFamily="18" charset="0"/>
              </a:rPr>
              <a:t>Console Applications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152400" y="711200"/>
            <a:ext cx="87630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sz="2800" b="1" dirty="0">
              <a:latin typeface="+mj-lt"/>
            </a:endParaRPr>
          </a:p>
        </p:txBody>
      </p:sp>
      <p:grpSp>
        <p:nvGrpSpPr>
          <p:cNvPr id="2" name="Group 3"/>
          <p:cNvGrpSpPr>
            <a:grpSpLocks noChangeAspect="1"/>
          </p:cNvGrpSpPr>
          <p:nvPr/>
        </p:nvGrpSpPr>
        <p:grpSpPr bwMode="auto">
          <a:xfrm>
            <a:off x="1981200" y="1676400"/>
            <a:ext cx="5257800" cy="4495800"/>
            <a:chOff x="736" y="4632"/>
            <a:chExt cx="8280" cy="2700"/>
          </a:xfr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grpSpPr>
        <p:sp>
          <p:nvSpPr>
            <p:cNvPr id="5" name="AutoShape 7"/>
            <p:cNvSpPr>
              <a:spLocks noChangeAspect="1" noChangeArrowheads="1" noTextEdit="1"/>
            </p:cNvSpPr>
            <p:nvPr/>
          </p:nvSpPr>
          <p:spPr bwMode="auto">
            <a:xfrm>
              <a:off x="736" y="4632"/>
              <a:ext cx="8280" cy="2700"/>
            </a:xfrm>
            <a:prstGeom prst="rect">
              <a:avLst/>
            </a:prstGeom>
            <a:gradFill flip="none" rotWithShape="1">
              <a:gsLst>
                <a:gs pos="0">
                  <a:srgbClr val="CEDEE0">
                    <a:shade val="30000"/>
                    <a:satMod val="115000"/>
                  </a:srgbClr>
                </a:gs>
                <a:gs pos="50000">
                  <a:srgbClr val="CEDEE0">
                    <a:shade val="67500"/>
                    <a:satMod val="115000"/>
                  </a:srgbClr>
                </a:gs>
                <a:gs pos="100000">
                  <a:srgbClr val="CEDEE0">
                    <a:shade val="100000"/>
                    <a:satMod val="115000"/>
                  </a:srgbClr>
                </a:gs>
              </a:gsLst>
              <a:lin ang="8100000" scaled="1"/>
              <a:tileRect/>
            </a:gradFill>
            <a:ln w="9525">
              <a:solidFill>
                <a:srgbClr val="000000"/>
              </a:solidFill>
              <a:miter lim="800000"/>
              <a:headEnd/>
              <a:tailEnd/>
            </a:ln>
          </p:spPr>
          <p:txBody>
            <a:bodyPr/>
            <a:lstStyle/>
            <a:p>
              <a:pPr>
                <a:defRPr/>
              </a:pPr>
              <a:endParaRPr lang="en-US" sz="2400"/>
            </a:p>
          </p:txBody>
        </p:sp>
        <p:sp>
          <p:nvSpPr>
            <p:cNvPr id="6" name="Rectangle 6"/>
            <p:cNvSpPr>
              <a:spLocks noChangeArrowheads="1"/>
            </p:cNvSpPr>
            <p:nvPr/>
          </p:nvSpPr>
          <p:spPr bwMode="auto">
            <a:xfrm>
              <a:off x="856" y="4678"/>
              <a:ext cx="8040" cy="2608"/>
            </a:xfrm>
            <a:prstGeom prst="rect">
              <a:avLst/>
            </a:prstGeom>
            <a:gradFill flip="none" rotWithShape="1">
              <a:gsLst>
                <a:gs pos="0">
                  <a:srgbClr val="C8D7A1">
                    <a:shade val="30000"/>
                    <a:satMod val="115000"/>
                  </a:srgbClr>
                </a:gs>
                <a:gs pos="50000">
                  <a:srgbClr val="C8D7A1">
                    <a:shade val="67500"/>
                    <a:satMod val="115000"/>
                  </a:srgbClr>
                </a:gs>
                <a:gs pos="100000">
                  <a:srgbClr val="C8D7A1">
                    <a:shade val="100000"/>
                    <a:satMod val="115000"/>
                  </a:srgbClr>
                </a:gs>
              </a:gsLst>
              <a:path path="circle">
                <a:fillToRect l="100000" t="100000"/>
              </a:path>
              <a:tileRect r="-100000" b="-100000"/>
            </a:gradFill>
            <a:ln w="9525">
              <a:solidFill>
                <a:srgbClr val="000000"/>
              </a:solidFill>
              <a:miter lim="800000"/>
              <a:headEnd/>
              <a:tailEnd/>
            </a:ln>
          </p:spPr>
          <p:txBody>
            <a:bodyPr/>
            <a:lstStyle/>
            <a:p>
              <a:pPr algn="ctr" eaLnBrk="0" hangingPunct="0">
                <a:defRPr/>
              </a:pPr>
              <a:endParaRPr lang="en-US" sz="1400" b="1" dirty="0">
                <a:ea typeface="Times New Roman" pitchFamily="18" charset="0"/>
              </a:endParaRPr>
            </a:p>
          </p:txBody>
        </p:sp>
      </p:grpSp>
      <p:sp>
        <p:nvSpPr>
          <p:cNvPr id="7" name="Rounded Rectangle 6"/>
          <p:cNvSpPr/>
          <p:nvPr/>
        </p:nvSpPr>
        <p:spPr>
          <a:xfrm>
            <a:off x="2362200" y="2590800"/>
            <a:ext cx="1676400" cy="914400"/>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Garamond" pitchFamily="18" charset="0"/>
                <a:cs typeface="Times New Roman" pitchFamily="18" charset="0"/>
              </a:rPr>
              <a:t>Windows Forms</a:t>
            </a:r>
          </a:p>
        </p:txBody>
      </p:sp>
      <p:sp>
        <p:nvSpPr>
          <p:cNvPr id="26631" name="Rectangle 8"/>
          <p:cNvSpPr>
            <a:spLocks noChangeArrowheads="1"/>
          </p:cNvSpPr>
          <p:nvPr/>
        </p:nvSpPr>
        <p:spPr bwMode="auto">
          <a:xfrm>
            <a:off x="3352800" y="1905000"/>
            <a:ext cx="3019425" cy="369888"/>
          </a:xfrm>
          <a:prstGeom prst="rect">
            <a:avLst/>
          </a:prstGeom>
          <a:noFill/>
          <a:ln w="9525">
            <a:noFill/>
            <a:miter lim="800000"/>
            <a:headEnd/>
            <a:tailEnd/>
          </a:ln>
        </p:spPr>
        <p:txBody>
          <a:bodyPr wrap="none">
            <a:spAutoFit/>
          </a:bodyPr>
          <a:lstStyle/>
          <a:p>
            <a:r>
              <a:rPr lang="en-US" sz="1800" b="1">
                <a:latin typeface="Garamond" pitchFamily="18" charset="0"/>
                <a:cs typeface="Times New Roman" pitchFamily="18" charset="0"/>
              </a:rPr>
              <a:t>User and Program Interfaces</a:t>
            </a:r>
          </a:p>
        </p:txBody>
      </p:sp>
      <p:sp>
        <p:nvSpPr>
          <p:cNvPr id="11" name="Right Arrow 10"/>
          <p:cNvSpPr/>
          <p:nvPr/>
        </p:nvSpPr>
        <p:spPr>
          <a:xfrm>
            <a:off x="3962400" y="5181600"/>
            <a:ext cx="3352800" cy="4603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12" name="TextBox 11"/>
          <p:cNvSpPr txBox="1">
            <a:spLocks noChangeArrowheads="1"/>
          </p:cNvSpPr>
          <p:nvPr/>
        </p:nvSpPr>
        <p:spPr bwMode="auto">
          <a:xfrm>
            <a:off x="7315200" y="4648200"/>
            <a:ext cx="1676400" cy="1793875"/>
          </a:xfrm>
          <a:prstGeom prst="rect">
            <a:avLst/>
          </a:prstGeom>
          <a:noFill/>
          <a:ln w="9525">
            <a:noFill/>
            <a:miter lim="800000"/>
            <a:headEnd/>
            <a:tailEnd/>
          </a:ln>
        </p:spPr>
        <p:txBody>
          <a:bodyPr>
            <a:spAutoFit/>
          </a:bodyPr>
          <a:lstStyle/>
          <a:p>
            <a:r>
              <a:rPr lang="en-US" sz="1400">
                <a:solidFill>
                  <a:srgbClr val="C00000"/>
                </a:solidFill>
                <a:latin typeface="Arial" charset="0"/>
                <a:cs typeface="Arial" charset="0"/>
              </a:rPr>
              <a:t>These are used to create</a:t>
            </a:r>
          </a:p>
          <a:p>
            <a:r>
              <a:rPr lang="en-US" sz="1400">
                <a:solidFill>
                  <a:srgbClr val="C00000"/>
                </a:solidFill>
                <a:latin typeface="Arial" charset="0"/>
                <a:cs typeface="Arial" charset="0"/>
              </a:rPr>
              <a:t>character-based console applications that can be executed from the command line.</a:t>
            </a:r>
          </a:p>
        </p:txBody>
      </p:sp>
      <p:sp>
        <p:nvSpPr>
          <p:cNvPr id="13" name="Rounded Rectangle 12"/>
          <p:cNvSpPr/>
          <p:nvPr/>
        </p:nvSpPr>
        <p:spPr>
          <a:xfrm>
            <a:off x="5029200" y="3429000"/>
            <a:ext cx="1676400" cy="914400"/>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Garamond" pitchFamily="18" charset="0"/>
                <a:cs typeface="Times New Roman" pitchFamily="18" charset="0"/>
              </a:rPr>
              <a:t>Web Forms</a:t>
            </a:r>
          </a:p>
        </p:txBody>
      </p:sp>
      <p:sp>
        <p:nvSpPr>
          <p:cNvPr id="14" name="Rounded Rectangle 13"/>
          <p:cNvSpPr/>
          <p:nvPr/>
        </p:nvSpPr>
        <p:spPr>
          <a:xfrm>
            <a:off x="2438400" y="4648200"/>
            <a:ext cx="1676400" cy="914400"/>
          </a:xfrm>
          <a:prstGeom prst="roundRect">
            <a:avLst/>
          </a:prstGeom>
          <a:gradFill flip="none" rotWithShape="1">
            <a:gsLst>
              <a:gs pos="0">
                <a:schemeClr val="bg2">
                  <a:lumMod val="40000"/>
                  <a:lumOff val="60000"/>
                  <a:shade val="30000"/>
                  <a:satMod val="115000"/>
                </a:schemeClr>
              </a:gs>
              <a:gs pos="50000">
                <a:schemeClr val="bg2">
                  <a:lumMod val="40000"/>
                  <a:lumOff val="60000"/>
                  <a:shade val="67500"/>
                  <a:satMod val="115000"/>
                </a:schemeClr>
              </a:gs>
              <a:gs pos="100000">
                <a:schemeClr val="bg2">
                  <a:lumMod val="40000"/>
                  <a:lumOff val="60000"/>
                  <a:shade val="100000"/>
                  <a:satMod val="115000"/>
                </a:schemeClr>
              </a:gs>
            </a:gsLst>
            <a:path path="circle">
              <a:fillToRect r="100000" b="100000"/>
            </a:path>
            <a:tileRect l="-100000" t="-10000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a:solidFill>
                  <a:schemeClr val="tx1"/>
                </a:solidFill>
                <a:latin typeface="Garamond" pitchFamily="18" charset="0"/>
                <a:cs typeface="Times New Roman" pitchFamily="18" charset="0"/>
              </a:rPr>
              <a:t>Console Applications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bwMode="auto">
          <a:xfrm>
            <a:off x="1524000" y="1600200"/>
            <a:ext cx="7313613" cy="4570413"/>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rPr>
              <a:t>Some advantages offered by the .NET Framework are:</a:t>
            </a:r>
            <a:endParaRPr lang="en-US" sz="2000" dirty="0" smtClean="0">
              <a:latin typeface="Arial" charset="0"/>
              <a:cs typeface="Times New Roman" pitchFamily="18" charset="0"/>
            </a:endParaRPr>
          </a:p>
          <a:p>
            <a:pPr lvl="1">
              <a:buFontTx/>
              <a:buBlip>
                <a:blip r:embed="rId4"/>
              </a:buBlip>
            </a:pPr>
            <a:r>
              <a:rPr lang="en-US" sz="1800" dirty="0" smtClean="0">
                <a:latin typeface="Arial" charset="0"/>
              </a:rPr>
              <a:t>Consistent programming model </a:t>
            </a:r>
          </a:p>
          <a:p>
            <a:pPr lvl="1">
              <a:buFontTx/>
              <a:buBlip>
                <a:blip r:embed="rId4"/>
              </a:buBlip>
            </a:pPr>
            <a:r>
              <a:rPr lang="en-US" sz="1800" dirty="0" smtClean="0">
                <a:latin typeface="Arial" charset="0"/>
              </a:rPr>
              <a:t>Multi-platform applications</a:t>
            </a:r>
          </a:p>
          <a:p>
            <a:pPr lvl="1">
              <a:buFontTx/>
              <a:buBlip>
                <a:blip r:embed="rId4"/>
              </a:buBlip>
            </a:pPr>
            <a:r>
              <a:rPr lang="en-US" sz="1800" dirty="0" smtClean="0">
                <a:latin typeface="Arial" charset="0"/>
              </a:rPr>
              <a:t>Multi-language integration</a:t>
            </a:r>
          </a:p>
          <a:p>
            <a:pPr lvl="1">
              <a:buFontTx/>
              <a:buBlip>
                <a:blip r:embed="rId4"/>
              </a:buBlip>
            </a:pPr>
            <a:r>
              <a:rPr lang="en-US" sz="1800" dirty="0" smtClean="0">
                <a:latin typeface="Arial" charset="0"/>
              </a:rPr>
              <a:t>Automatic resource management</a:t>
            </a:r>
          </a:p>
          <a:p>
            <a:pPr lvl="1">
              <a:buFontTx/>
              <a:buBlip>
                <a:blip r:embed="rId4"/>
              </a:buBlip>
            </a:pPr>
            <a:r>
              <a:rPr lang="en-US" sz="1800" dirty="0" smtClean="0">
                <a:latin typeface="Arial" charset="0"/>
              </a:rPr>
              <a:t>Ease of deployment</a:t>
            </a:r>
            <a:endParaRPr lang="en-US" sz="1800" dirty="0" smtClean="0">
              <a:latin typeface="Arial" charset="0"/>
              <a:cs typeface="Times New Roman" pitchFamily="18" charset="0"/>
            </a:endParaRPr>
          </a:p>
        </p:txBody>
      </p:sp>
      <p:sp>
        <p:nvSpPr>
          <p:cNvPr id="27651" name="Text Box 3"/>
          <p:cNvSpPr txBox="1">
            <a:spLocks noChangeArrowheads="1"/>
          </p:cNvSpPr>
          <p:nvPr/>
        </p:nvSpPr>
        <p:spPr bwMode="auto">
          <a:xfrm>
            <a:off x="152400" y="711200"/>
            <a:ext cx="68580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sz="2800" b="1" dirty="0">
              <a:latin typeface="+mj-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bwMode="auto">
          <a:xfrm>
            <a:off x="1525588" y="1598613"/>
            <a:ext cx="7315200" cy="4570412"/>
          </a:xfrm>
          <a:no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rPr>
              <a:t>The Visual Studio .NET IDE provides you with a common interface for developing various kinds of projects for the .NET Framework. </a:t>
            </a:r>
            <a:endParaRPr lang="en-US" sz="2000" dirty="0" smtClean="0">
              <a:latin typeface="Arial" charset="0"/>
              <a:cs typeface="Times New Roman" pitchFamily="18" charset="0"/>
            </a:endParaRPr>
          </a:p>
          <a:p>
            <a:pPr>
              <a:buFontTx/>
              <a:buBlip>
                <a:blip r:embed="rId3"/>
              </a:buBlip>
            </a:pPr>
            <a:r>
              <a:rPr lang="en-US" sz="2000" dirty="0" smtClean="0">
                <a:latin typeface="Arial" charset="0"/>
                <a:cs typeface="Times New Roman" pitchFamily="18" charset="0"/>
              </a:rPr>
              <a:t>The IDE also provides you with a centralized location for designing the user interface for an application, writing code, and compiling and debugging the application</a:t>
            </a:r>
            <a:r>
              <a:rPr lang="en-US" sz="2000" dirty="0" smtClean="0">
                <a:latin typeface="Arial" charset="0"/>
              </a:rPr>
              <a:t>.</a:t>
            </a:r>
          </a:p>
          <a:p>
            <a:pPr>
              <a:buFontTx/>
              <a:buBlip>
                <a:blip r:embed="rId3"/>
              </a:buBlip>
            </a:pPr>
            <a:r>
              <a:rPr lang="en-US" sz="2000" dirty="0" smtClean="0">
                <a:latin typeface="Arial" charset="0"/>
                <a:cs typeface="Times New Roman" pitchFamily="18" charset="0"/>
              </a:rPr>
              <a:t>The Visual Studio .NET IDE is available to all the programmers who use languages in the Visual Studio .NET suite.</a:t>
            </a:r>
          </a:p>
        </p:txBody>
      </p:sp>
      <p:sp>
        <p:nvSpPr>
          <p:cNvPr id="29699" name="Text Box 3"/>
          <p:cNvSpPr txBox="1">
            <a:spLocks noChangeArrowheads="1"/>
          </p:cNvSpPr>
          <p:nvPr/>
        </p:nvSpPr>
        <p:spPr bwMode="auto">
          <a:xfrm>
            <a:off x="152400" y="711200"/>
            <a:ext cx="85344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cs typeface="Times New Roman" pitchFamily="18" charset="0"/>
              </a:rPr>
              <a:t>Understanding Visual Studio .NET </a:t>
            </a:r>
            <a:r>
              <a:rPr lang="en-US" sz="2800" b="1" dirty="0" smtClean="0">
                <a:latin typeface="+mj-lt"/>
                <a:cs typeface="Times New Roman" pitchFamily="18" charset="0"/>
              </a:rPr>
              <a:t>IDE</a:t>
            </a:r>
            <a:endParaRPr lang="en-US" sz="2800" b="1" dirty="0">
              <a:latin typeface="+mj-l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1"/>
          </p:nvPr>
        </p:nvSpPr>
        <p:spPr bwMode="auto">
          <a:xfrm>
            <a:off x="1524000" y="1600200"/>
            <a:ext cx="7313613" cy="4570413"/>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cs typeface="Times New Roman" pitchFamily="18" charset="0"/>
              </a:rPr>
              <a:t>In Visual Studio .NET, an application can be made up of one or more items, such as files and folders.</a:t>
            </a:r>
          </a:p>
          <a:p>
            <a:pPr>
              <a:buFontTx/>
              <a:buBlip>
                <a:blip r:embed="rId3"/>
              </a:buBlip>
            </a:pPr>
            <a:r>
              <a:rPr lang="en-US" sz="2000" dirty="0" smtClean="0">
                <a:latin typeface="Arial" charset="0"/>
                <a:cs typeface="Times New Roman" pitchFamily="18" charset="0"/>
              </a:rPr>
              <a:t>To organize these items efficiently, Visual Studio .NET has provided the following two types of containers:</a:t>
            </a:r>
            <a:endParaRPr lang="en-US" sz="2000" dirty="0" smtClean="0">
              <a:latin typeface="Arial" charset="0"/>
            </a:endParaRPr>
          </a:p>
          <a:p>
            <a:pPr lvl="1">
              <a:buFontTx/>
              <a:buBlip>
                <a:blip r:embed="rId4"/>
              </a:buBlip>
            </a:pPr>
            <a:r>
              <a:rPr lang="en-US" sz="1800" dirty="0" smtClean="0">
                <a:latin typeface="Arial" charset="0"/>
              </a:rPr>
              <a:t>Project: Typically contains items that make up the application. These items are interrelated.</a:t>
            </a:r>
          </a:p>
          <a:p>
            <a:pPr lvl="1">
              <a:buFontTx/>
              <a:buBlip>
                <a:blip r:embed="rId4"/>
              </a:buBlip>
            </a:pPr>
            <a:r>
              <a:rPr lang="en-US" sz="1800" dirty="0" smtClean="0">
                <a:latin typeface="Arial" charset="0"/>
              </a:rPr>
              <a:t>Solution: Usually acts as a container for one or more projects</a:t>
            </a:r>
            <a:r>
              <a:rPr lang="en-US" sz="1800" dirty="0" smtClean="0">
                <a:solidFill>
                  <a:schemeClr val="accent2"/>
                </a:solidFill>
                <a:latin typeface="Arial" charset="0"/>
              </a:rPr>
              <a:t>.</a:t>
            </a:r>
          </a:p>
        </p:txBody>
      </p:sp>
      <p:sp>
        <p:nvSpPr>
          <p:cNvPr id="30723"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a:spcBef>
                <a:spcPct val="50000"/>
              </a:spcBef>
            </a:pPr>
            <a:r>
              <a:rPr lang="en-US" sz="2800" b="1" dirty="0">
                <a:latin typeface="+mj-lt"/>
                <a:cs typeface="Times New Roman" pitchFamily="18" charset="0"/>
              </a:rPr>
              <a:t>Creating Projects and Solutions</a:t>
            </a:r>
          </a:p>
          <a:p>
            <a:pPr marL="0" lvl="1">
              <a:spcBef>
                <a:spcPct val="50000"/>
              </a:spcBef>
            </a:pPr>
            <a:r>
              <a:rPr lang="en-US" b="1" dirty="0">
                <a:solidFill>
                  <a:schemeClr val="bg1"/>
                </a:solidFill>
                <a:latin typeface="Tahoma" pitchFamily="34" charset="0"/>
                <a:cs typeface="Times New Roman" pitchFamily="18" charset="0"/>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bwMode="auto">
          <a:xfrm>
            <a:off x="1524000" y="1600200"/>
            <a:ext cx="7313613" cy="7620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cs typeface="Times New Roman" pitchFamily="18" charset="0"/>
              </a:rPr>
              <a:t>The following figure shows a solution containing multiple projects.</a:t>
            </a:r>
          </a:p>
          <a:p>
            <a:pPr lvl="1">
              <a:buFontTx/>
              <a:buBlip>
                <a:blip r:embed="rId4"/>
              </a:buBlip>
            </a:pPr>
            <a:endParaRPr lang="en-US" sz="1800" dirty="0" smtClean="0">
              <a:solidFill>
                <a:schemeClr val="accent2"/>
              </a:solidFill>
              <a:latin typeface="Arial" charset="0"/>
              <a:cs typeface="Times New Roman" pitchFamily="18" charset="0"/>
            </a:endParaRPr>
          </a:p>
          <a:p>
            <a:pPr lvl="1">
              <a:buFontTx/>
              <a:buBlip>
                <a:blip r:embed="rId4"/>
              </a:buBlip>
            </a:pPr>
            <a:endParaRPr lang="en-US" sz="1800" dirty="0" smtClean="0">
              <a:solidFill>
                <a:schemeClr val="accent2"/>
              </a:solidFill>
              <a:latin typeface="Arial" charset="0"/>
              <a:cs typeface="Times New Roman" pitchFamily="18" charset="0"/>
            </a:endParaRPr>
          </a:p>
          <a:p>
            <a:pPr lvl="1">
              <a:buFontTx/>
              <a:buBlip>
                <a:blip r:embed="rId4"/>
              </a:buBlip>
            </a:pPr>
            <a:endParaRPr lang="en-US" sz="1800" dirty="0" smtClean="0">
              <a:solidFill>
                <a:schemeClr val="accent2"/>
              </a:solidFill>
              <a:latin typeface="Arial" charset="0"/>
              <a:cs typeface="Times New Roman" pitchFamily="18" charset="0"/>
            </a:endParaRPr>
          </a:p>
        </p:txBody>
      </p:sp>
      <p:sp>
        <p:nvSpPr>
          <p:cNvPr id="31747" name="Text Box 3"/>
          <p:cNvSpPr txBox="1">
            <a:spLocks noChangeArrowheads="1"/>
          </p:cNvSpPr>
          <p:nvPr/>
        </p:nvSpPr>
        <p:spPr bwMode="auto">
          <a:xfrm>
            <a:off x="152400" y="711200"/>
            <a:ext cx="8763000" cy="523220"/>
          </a:xfrm>
          <a:prstGeom prst="rect">
            <a:avLst/>
          </a:prstGeom>
          <a:noFill/>
          <a:ln w="9525">
            <a:noFill/>
            <a:miter lim="800000"/>
            <a:headEnd/>
            <a:tailEnd/>
          </a:ln>
        </p:spPr>
        <p:txBody>
          <a:bodyPr>
            <a:spAutoFit/>
          </a:bodyPr>
          <a:lstStyle/>
          <a:p>
            <a:pPr>
              <a:spcBef>
                <a:spcPct val="50000"/>
              </a:spcBef>
            </a:pPr>
            <a:r>
              <a:rPr lang="en-US" sz="2800" b="1" dirty="0">
                <a:latin typeface="+mj-lt"/>
                <a:cs typeface="Times New Roman" pitchFamily="18" charset="0"/>
              </a:rPr>
              <a:t>Creating Projects and </a:t>
            </a:r>
            <a:r>
              <a:rPr lang="en-US" sz="2800" b="1" dirty="0" smtClean="0">
                <a:latin typeface="+mj-lt"/>
                <a:cs typeface="Times New Roman" pitchFamily="18" charset="0"/>
              </a:rPr>
              <a:t>Solutions</a:t>
            </a:r>
            <a:endParaRPr lang="en-US" b="1" dirty="0">
              <a:solidFill>
                <a:schemeClr val="bg1"/>
              </a:solidFill>
              <a:latin typeface="Tahoma" pitchFamily="34" charset="0"/>
              <a:cs typeface="Times New Roman" pitchFamily="18" charset="0"/>
            </a:endParaRPr>
          </a:p>
        </p:txBody>
      </p:sp>
      <p:grpSp>
        <p:nvGrpSpPr>
          <p:cNvPr id="2" name="Group 3"/>
          <p:cNvGrpSpPr>
            <a:grpSpLocks/>
          </p:cNvGrpSpPr>
          <p:nvPr/>
        </p:nvGrpSpPr>
        <p:grpSpPr bwMode="auto">
          <a:xfrm>
            <a:off x="2438400" y="2514600"/>
            <a:ext cx="5562600" cy="3352800"/>
            <a:chOff x="2988" y="5880"/>
            <a:chExt cx="5580" cy="4320"/>
          </a:xfrm>
        </p:grpSpPr>
        <p:sp>
          <p:nvSpPr>
            <p:cNvPr id="31750" name="Text Box 4"/>
            <p:cNvSpPr txBox="1">
              <a:spLocks noChangeArrowheads="1"/>
            </p:cNvSpPr>
            <p:nvPr/>
          </p:nvSpPr>
          <p:spPr bwMode="auto">
            <a:xfrm>
              <a:off x="2988" y="5880"/>
              <a:ext cx="2700" cy="4320"/>
            </a:xfrm>
            <a:prstGeom prst="rect">
              <a:avLst/>
            </a:prstGeom>
            <a:solidFill>
              <a:srgbClr val="FFFFFF"/>
            </a:solidFill>
            <a:ln w="9525">
              <a:solidFill>
                <a:srgbClr val="000000"/>
              </a:solidFill>
              <a:miter lim="800000"/>
              <a:headEnd/>
              <a:tailEnd/>
            </a:ln>
          </p:spPr>
          <p:txBody>
            <a:bodyPr/>
            <a:lstStyle/>
            <a:p>
              <a:pPr algn="ctr"/>
              <a:r>
                <a:rPr lang="en-US" sz="1100"/>
                <a:t>Solution</a:t>
              </a:r>
            </a:p>
            <a:p>
              <a:pPr algn="ctr">
                <a:spcAft>
                  <a:spcPts val="1000"/>
                </a:spcAft>
              </a:pPr>
              <a:endParaRPr lang="en-US" sz="1100"/>
            </a:p>
            <a:p>
              <a:pPr algn="ctr">
                <a:spcAft>
                  <a:spcPts val="1000"/>
                </a:spcAft>
              </a:pPr>
              <a:endParaRPr lang="en-US" sz="1100"/>
            </a:p>
            <a:p>
              <a:pPr algn="ctr">
                <a:spcAft>
                  <a:spcPts val="1000"/>
                </a:spcAft>
              </a:pPr>
              <a:endParaRPr lang="en-US" sz="1100"/>
            </a:p>
            <a:p>
              <a:endParaRPr lang="en-US"/>
            </a:p>
          </p:txBody>
        </p:sp>
        <p:sp>
          <p:nvSpPr>
            <p:cNvPr id="31751" name="Text Box 5"/>
            <p:cNvSpPr txBox="1">
              <a:spLocks noChangeArrowheads="1"/>
            </p:cNvSpPr>
            <p:nvPr/>
          </p:nvSpPr>
          <p:spPr bwMode="auto">
            <a:xfrm>
              <a:off x="3168" y="6420"/>
              <a:ext cx="2340" cy="540"/>
            </a:xfrm>
            <a:prstGeom prst="rect">
              <a:avLst/>
            </a:prstGeom>
            <a:solidFill>
              <a:srgbClr val="FFFFFF"/>
            </a:solidFill>
            <a:ln w="9525">
              <a:solidFill>
                <a:srgbClr val="000000"/>
              </a:solidFill>
              <a:miter lim="800000"/>
              <a:headEnd/>
              <a:tailEnd/>
            </a:ln>
          </p:spPr>
          <p:txBody>
            <a:bodyPr/>
            <a:lstStyle/>
            <a:p>
              <a:pPr algn="ctr"/>
              <a:r>
                <a:rPr lang="en-US" sz="1100"/>
                <a:t>Project 1</a:t>
              </a:r>
            </a:p>
          </p:txBody>
        </p:sp>
        <p:sp>
          <p:nvSpPr>
            <p:cNvPr id="31752" name="Text Box 6"/>
            <p:cNvSpPr txBox="1">
              <a:spLocks noChangeArrowheads="1"/>
            </p:cNvSpPr>
            <p:nvPr/>
          </p:nvSpPr>
          <p:spPr bwMode="auto">
            <a:xfrm>
              <a:off x="3168" y="7380"/>
              <a:ext cx="2340" cy="540"/>
            </a:xfrm>
            <a:prstGeom prst="rect">
              <a:avLst/>
            </a:prstGeom>
            <a:solidFill>
              <a:srgbClr val="FFFFFF"/>
            </a:solidFill>
            <a:ln w="9525">
              <a:solidFill>
                <a:srgbClr val="000000"/>
              </a:solidFill>
              <a:miter lim="800000"/>
              <a:headEnd/>
              <a:tailEnd/>
            </a:ln>
          </p:spPr>
          <p:txBody>
            <a:bodyPr/>
            <a:lstStyle/>
            <a:p>
              <a:pPr algn="ctr"/>
              <a:r>
                <a:rPr lang="en-US" sz="1100"/>
                <a:t>Project</a:t>
              </a:r>
              <a:r>
                <a:rPr lang="en-US" sz="1000"/>
                <a:t> 2</a:t>
              </a:r>
              <a:endParaRPr lang="en-US"/>
            </a:p>
          </p:txBody>
        </p:sp>
        <p:sp>
          <p:nvSpPr>
            <p:cNvPr id="31753" name="AutoShape 7"/>
            <p:cNvSpPr>
              <a:spLocks noChangeArrowheads="1"/>
            </p:cNvSpPr>
            <p:nvPr/>
          </p:nvSpPr>
          <p:spPr bwMode="auto">
            <a:xfrm>
              <a:off x="3168" y="8100"/>
              <a:ext cx="2340" cy="1800"/>
            </a:xfrm>
            <a:prstGeom prst="flowChartMultidocument">
              <a:avLst/>
            </a:prstGeom>
            <a:solidFill>
              <a:srgbClr val="FFFFFF"/>
            </a:solidFill>
            <a:ln w="9525">
              <a:solidFill>
                <a:srgbClr val="000000"/>
              </a:solidFill>
              <a:miter lim="800000"/>
              <a:headEnd/>
              <a:tailEnd/>
            </a:ln>
          </p:spPr>
          <p:txBody>
            <a:bodyPr/>
            <a:lstStyle/>
            <a:p>
              <a:endParaRPr lang="en-US"/>
            </a:p>
          </p:txBody>
        </p:sp>
        <p:sp>
          <p:nvSpPr>
            <p:cNvPr id="31754" name="Text Box 8"/>
            <p:cNvSpPr txBox="1">
              <a:spLocks noChangeArrowheads="1"/>
            </p:cNvSpPr>
            <p:nvPr/>
          </p:nvSpPr>
          <p:spPr bwMode="auto">
            <a:xfrm>
              <a:off x="3168" y="8460"/>
              <a:ext cx="1800" cy="720"/>
            </a:xfrm>
            <a:prstGeom prst="rect">
              <a:avLst/>
            </a:prstGeom>
            <a:noFill/>
            <a:ln w="9525">
              <a:noFill/>
              <a:miter lim="800000"/>
              <a:headEnd/>
              <a:tailEnd/>
            </a:ln>
          </p:spPr>
          <p:txBody>
            <a:bodyPr/>
            <a:lstStyle/>
            <a:p>
              <a:pPr algn="ctr"/>
              <a:r>
                <a:rPr lang="en-US" sz="1100"/>
                <a:t>  Miscellaneous</a:t>
              </a:r>
              <a:r>
                <a:rPr lang="en-US" sz="1000"/>
                <a:t> Files</a:t>
              </a:r>
              <a:endParaRPr lang="en-US"/>
            </a:p>
          </p:txBody>
        </p:sp>
        <p:sp>
          <p:nvSpPr>
            <p:cNvPr id="31755" name="Text Box 9"/>
            <p:cNvSpPr txBox="1">
              <a:spLocks noChangeArrowheads="1"/>
            </p:cNvSpPr>
            <p:nvPr/>
          </p:nvSpPr>
          <p:spPr bwMode="auto">
            <a:xfrm>
              <a:off x="6768" y="5940"/>
              <a:ext cx="1800" cy="1440"/>
            </a:xfrm>
            <a:prstGeom prst="rect">
              <a:avLst/>
            </a:prstGeom>
            <a:solidFill>
              <a:srgbClr val="FFFFFF"/>
            </a:solidFill>
            <a:ln w="9525">
              <a:solidFill>
                <a:srgbClr val="000000"/>
              </a:solidFill>
              <a:miter lim="800000"/>
              <a:headEnd/>
              <a:tailEnd/>
            </a:ln>
          </p:spPr>
          <p:txBody>
            <a:bodyPr/>
            <a:lstStyle/>
            <a:p>
              <a:pPr algn="ctr"/>
              <a:r>
                <a:rPr lang="en-US" sz="1100"/>
                <a:t>Project</a:t>
              </a:r>
              <a:r>
                <a:rPr lang="en-US" sz="1000"/>
                <a:t> 1</a:t>
              </a:r>
            </a:p>
            <a:p>
              <a:pPr algn="ctr"/>
              <a:r>
                <a:rPr lang="en-US" sz="1100"/>
                <a:t>Items</a:t>
              </a:r>
            </a:p>
            <a:p>
              <a:pPr algn="ctr">
                <a:spcAft>
                  <a:spcPts val="1000"/>
                </a:spcAft>
              </a:pPr>
              <a:endParaRPr lang="en-US" sz="1100"/>
            </a:p>
            <a:p>
              <a:pPr algn="ctr">
                <a:spcAft>
                  <a:spcPts val="1000"/>
                </a:spcAft>
              </a:pPr>
              <a:endParaRPr lang="en-US" sz="1100"/>
            </a:p>
            <a:p>
              <a:pPr algn="ctr">
                <a:spcAft>
                  <a:spcPts val="1000"/>
                </a:spcAft>
              </a:pPr>
              <a:endParaRPr lang="en-US" sz="1100"/>
            </a:p>
            <a:p>
              <a:endParaRPr lang="en-US"/>
            </a:p>
          </p:txBody>
        </p:sp>
        <p:sp>
          <p:nvSpPr>
            <p:cNvPr id="31756" name="AutoShape 10"/>
            <p:cNvSpPr>
              <a:spLocks noChangeArrowheads="1"/>
            </p:cNvSpPr>
            <p:nvPr/>
          </p:nvSpPr>
          <p:spPr bwMode="auto">
            <a:xfrm>
              <a:off x="7308" y="6660"/>
              <a:ext cx="900" cy="540"/>
            </a:xfrm>
            <a:prstGeom prst="flowChartMultidocument">
              <a:avLst/>
            </a:prstGeom>
            <a:solidFill>
              <a:srgbClr val="FFFFFF"/>
            </a:solidFill>
            <a:ln w="9525">
              <a:solidFill>
                <a:srgbClr val="000000"/>
              </a:solidFill>
              <a:miter lim="800000"/>
              <a:headEnd/>
              <a:tailEnd/>
            </a:ln>
          </p:spPr>
          <p:txBody>
            <a:bodyPr/>
            <a:lstStyle/>
            <a:p>
              <a:endParaRPr lang="en-US"/>
            </a:p>
          </p:txBody>
        </p:sp>
        <p:sp>
          <p:nvSpPr>
            <p:cNvPr id="31757" name="Text Box 11"/>
            <p:cNvSpPr txBox="1">
              <a:spLocks noChangeArrowheads="1"/>
            </p:cNvSpPr>
            <p:nvPr/>
          </p:nvSpPr>
          <p:spPr bwMode="auto">
            <a:xfrm>
              <a:off x="6768" y="7560"/>
              <a:ext cx="1800" cy="1440"/>
            </a:xfrm>
            <a:prstGeom prst="rect">
              <a:avLst/>
            </a:prstGeom>
            <a:solidFill>
              <a:srgbClr val="FFFFFF"/>
            </a:solidFill>
            <a:ln w="9525">
              <a:solidFill>
                <a:srgbClr val="000000"/>
              </a:solidFill>
              <a:miter lim="800000"/>
              <a:headEnd/>
              <a:tailEnd/>
            </a:ln>
          </p:spPr>
          <p:txBody>
            <a:bodyPr/>
            <a:lstStyle/>
            <a:p>
              <a:pPr algn="ctr"/>
              <a:r>
                <a:rPr lang="en-US" sz="1100"/>
                <a:t>Project</a:t>
              </a:r>
              <a:r>
                <a:rPr lang="en-US" sz="1000"/>
                <a:t> 2</a:t>
              </a:r>
            </a:p>
            <a:p>
              <a:pPr algn="ctr"/>
              <a:r>
                <a:rPr lang="en-US" sz="1100"/>
                <a:t>Items</a:t>
              </a:r>
            </a:p>
            <a:p>
              <a:pPr algn="ctr">
                <a:spcAft>
                  <a:spcPts val="1000"/>
                </a:spcAft>
              </a:pPr>
              <a:endParaRPr lang="en-US" sz="1100"/>
            </a:p>
            <a:p>
              <a:pPr algn="ctr">
                <a:spcAft>
                  <a:spcPts val="1000"/>
                </a:spcAft>
              </a:pPr>
              <a:endParaRPr lang="en-US" sz="1100"/>
            </a:p>
            <a:p>
              <a:pPr algn="ctr">
                <a:spcAft>
                  <a:spcPts val="1000"/>
                </a:spcAft>
              </a:pPr>
              <a:endParaRPr lang="en-US" sz="1100"/>
            </a:p>
            <a:p>
              <a:endParaRPr lang="en-US"/>
            </a:p>
          </p:txBody>
        </p:sp>
        <p:sp>
          <p:nvSpPr>
            <p:cNvPr id="31758" name="AutoShape 12"/>
            <p:cNvSpPr>
              <a:spLocks noChangeArrowheads="1"/>
            </p:cNvSpPr>
            <p:nvPr/>
          </p:nvSpPr>
          <p:spPr bwMode="auto">
            <a:xfrm>
              <a:off x="7308" y="8280"/>
              <a:ext cx="720" cy="540"/>
            </a:xfrm>
            <a:prstGeom prst="flowChartMultidocument">
              <a:avLst/>
            </a:prstGeom>
            <a:solidFill>
              <a:srgbClr val="FFFFFF"/>
            </a:solidFill>
            <a:ln w="9525">
              <a:solidFill>
                <a:srgbClr val="000000"/>
              </a:solidFill>
              <a:miter lim="800000"/>
              <a:headEnd/>
              <a:tailEnd/>
            </a:ln>
          </p:spPr>
          <p:txBody>
            <a:bodyPr/>
            <a:lstStyle/>
            <a:p>
              <a:endParaRPr lang="en-US"/>
            </a:p>
          </p:txBody>
        </p:sp>
        <p:sp>
          <p:nvSpPr>
            <p:cNvPr id="31759" name="AutoShape 13"/>
            <p:cNvSpPr>
              <a:spLocks noChangeArrowheads="1"/>
            </p:cNvSpPr>
            <p:nvPr/>
          </p:nvSpPr>
          <p:spPr bwMode="auto">
            <a:xfrm>
              <a:off x="5508" y="6660"/>
              <a:ext cx="1260" cy="180"/>
            </a:xfrm>
            <a:prstGeom prst="rightArrow">
              <a:avLst>
                <a:gd name="adj1" fmla="val 50000"/>
                <a:gd name="adj2" fmla="val 175000"/>
              </a:avLst>
            </a:prstGeom>
            <a:solidFill>
              <a:srgbClr val="FFFFFF"/>
            </a:solidFill>
            <a:ln w="9525">
              <a:solidFill>
                <a:srgbClr val="000000"/>
              </a:solidFill>
              <a:miter lim="800000"/>
              <a:headEnd/>
              <a:tailEnd/>
            </a:ln>
          </p:spPr>
          <p:txBody>
            <a:bodyPr/>
            <a:lstStyle/>
            <a:p>
              <a:endParaRPr lang="en-US"/>
            </a:p>
          </p:txBody>
        </p:sp>
        <p:sp>
          <p:nvSpPr>
            <p:cNvPr id="31760" name="AutoShape 14"/>
            <p:cNvSpPr>
              <a:spLocks noChangeArrowheads="1"/>
            </p:cNvSpPr>
            <p:nvPr/>
          </p:nvSpPr>
          <p:spPr bwMode="auto">
            <a:xfrm>
              <a:off x="5508" y="7560"/>
              <a:ext cx="1260" cy="180"/>
            </a:xfrm>
            <a:prstGeom prst="rightArrow">
              <a:avLst>
                <a:gd name="adj1" fmla="val 50000"/>
                <a:gd name="adj2" fmla="val 175000"/>
              </a:avLst>
            </a:prstGeom>
            <a:solidFill>
              <a:srgbClr val="FFFFFF"/>
            </a:solidFill>
            <a:ln w="9525">
              <a:solidFill>
                <a:srgbClr val="000000"/>
              </a:solidFill>
              <a:miter lim="800000"/>
              <a:headEnd/>
              <a:tailEnd/>
            </a:ln>
          </p:spPr>
          <p:txBody>
            <a:bodyPr/>
            <a:lstStyle/>
            <a:p>
              <a:endParaRPr lang="en-US"/>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bwMode="auto">
          <a:xfrm>
            <a:off x="1525588" y="1598613"/>
            <a:ext cx="6780212" cy="4878387"/>
          </a:xfrm>
          <a:no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rPr>
              <a:t>To create a console application in Visual Studio, you need to create a project.</a:t>
            </a:r>
          </a:p>
          <a:p>
            <a:pPr>
              <a:buFontTx/>
              <a:buBlip>
                <a:blip r:embed="rId3"/>
              </a:buBlip>
            </a:pPr>
            <a:r>
              <a:rPr lang="en-US" sz="2000" dirty="0" smtClean="0">
                <a:latin typeface="Arial" charset="0"/>
              </a:rPr>
              <a:t>To create a project, you need to perform the following steps:</a:t>
            </a:r>
            <a:endParaRPr lang="en-US" sz="2000" dirty="0" smtClean="0">
              <a:latin typeface="Arial" charset="0"/>
              <a:cs typeface="Times New Roman" pitchFamily="18" charset="0"/>
            </a:endParaRPr>
          </a:p>
          <a:p>
            <a:pPr marL="749300" lvl="1" indent="-292100">
              <a:buFontTx/>
              <a:buAutoNum type="arabicPeriod"/>
            </a:pPr>
            <a:r>
              <a:rPr lang="en-US" sz="1800" dirty="0" smtClean="0">
                <a:latin typeface="Arial" charset="0"/>
                <a:cs typeface="Times New Roman" pitchFamily="18" charset="0"/>
              </a:rPr>
              <a:t>Select Start </a:t>
            </a:r>
            <a:r>
              <a:rPr lang="en-US" sz="1800" dirty="0" smtClean="0">
                <a:latin typeface="Arial" charset="0"/>
                <a:cs typeface="Times New Roman" pitchFamily="18" charset="0"/>
                <a:sym typeface="Wingdings" pitchFamily="2" charset="2"/>
              </a:rPr>
              <a:t></a:t>
            </a:r>
            <a:r>
              <a:rPr lang="en-US" sz="1800" dirty="0" smtClean="0">
                <a:latin typeface="Arial" charset="0"/>
                <a:cs typeface="Times New Roman" pitchFamily="18" charset="0"/>
              </a:rPr>
              <a:t> All Programs </a:t>
            </a:r>
            <a:r>
              <a:rPr lang="en-US" sz="1800" dirty="0" smtClean="0">
                <a:latin typeface="Arial" charset="0"/>
                <a:cs typeface="Times New Roman" pitchFamily="18" charset="0"/>
                <a:sym typeface="Wingdings" pitchFamily="2" charset="2"/>
              </a:rPr>
              <a:t></a:t>
            </a:r>
            <a:r>
              <a:rPr lang="en-US" sz="1800" dirty="0" smtClean="0">
                <a:latin typeface="Arial" charset="0"/>
                <a:cs typeface="Times New Roman" pitchFamily="18" charset="0"/>
              </a:rPr>
              <a:t> Microsoft Visual Studio 2012 </a:t>
            </a:r>
            <a:r>
              <a:rPr lang="en-US" sz="1800" dirty="0" smtClean="0">
                <a:latin typeface="Arial" charset="0"/>
                <a:cs typeface="Times New Roman" pitchFamily="18" charset="0"/>
                <a:sym typeface="Wingdings" pitchFamily="2" charset="2"/>
              </a:rPr>
              <a:t></a:t>
            </a:r>
            <a:r>
              <a:rPr lang="en-US" sz="1800" dirty="0" smtClean="0">
                <a:latin typeface="Arial" charset="0"/>
                <a:cs typeface="Times New Roman" pitchFamily="18" charset="0"/>
              </a:rPr>
              <a:t> Microsoft Visual Studio 2012. The </a:t>
            </a:r>
            <a:br>
              <a:rPr lang="en-US" sz="1800" dirty="0" smtClean="0">
                <a:latin typeface="Arial" charset="0"/>
                <a:cs typeface="Times New Roman" pitchFamily="18" charset="0"/>
              </a:rPr>
            </a:br>
            <a:r>
              <a:rPr lang="en-US" sz="1800" dirty="0" smtClean="0">
                <a:latin typeface="Arial" charset="0"/>
                <a:cs typeface="Times New Roman" pitchFamily="18" charset="0"/>
              </a:rPr>
              <a:t>Start Page - Microsoft Visual Studio window will be displayed.</a:t>
            </a:r>
          </a:p>
          <a:p>
            <a:pPr marL="749300" lvl="1" indent="-292100">
              <a:buFontTx/>
              <a:buAutoNum type="arabicPeriod"/>
            </a:pPr>
            <a:r>
              <a:rPr lang="en-US" sz="1800" dirty="0" smtClean="0">
                <a:latin typeface="Arial" charset="0"/>
                <a:cs typeface="Times New Roman" pitchFamily="18" charset="0"/>
              </a:rPr>
              <a:t>Select File </a:t>
            </a:r>
            <a:r>
              <a:rPr lang="en-US" sz="1800" dirty="0" smtClean="0">
                <a:latin typeface="Arial" charset="0"/>
                <a:cs typeface="Times New Roman" pitchFamily="18" charset="0"/>
                <a:sym typeface="Wingdings" pitchFamily="2" charset="2"/>
              </a:rPr>
              <a:t> </a:t>
            </a:r>
            <a:r>
              <a:rPr lang="en-US" sz="1800" dirty="0" smtClean="0">
                <a:latin typeface="Arial" charset="0"/>
                <a:cs typeface="Times New Roman" pitchFamily="18" charset="0"/>
              </a:rPr>
              <a:t>New </a:t>
            </a:r>
            <a:r>
              <a:rPr lang="en-US" sz="1800" dirty="0" smtClean="0">
                <a:latin typeface="Arial" charset="0"/>
                <a:cs typeface="Times New Roman" pitchFamily="18" charset="0"/>
                <a:sym typeface="Wingdings" pitchFamily="2" charset="2"/>
              </a:rPr>
              <a:t> </a:t>
            </a:r>
            <a:r>
              <a:rPr lang="en-US" sz="1800" dirty="0" smtClean="0">
                <a:latin typeface="Arial" charset="0"/>
                <a:cs typeface="Times New Roman" pitchFamily="18" charset="0"/>
              </a:rPr>
              <a:t>Project. The New Project dialog box will be displayed.</a:t>
            </a:r>
          </a:p>
          <a:p>
            <a:pPr marL="749300" lvl="1" indent="-292100">
              <a:buFontTx/>
              <a:buAutoNum type="arabicPeriod"/>
            </a:pPr>
            <a:r>
              <a:rPr lang="en-US" sz="1800" dirty="0" smtClean="0">
                <a:latin typeface="Arial" charset="0"/>
                <a:cs typeface="Times New Roman" pitchFamily="18" charset="0"/>
              </a:rPr>
              <a:t>In the New Project dialog box, select Visual C# from the Project Types pane and Console Application from the Templates pane.</a:t>
            </a:r>
          </a:p>
          <a:p>
            <a:pPr marL="749300" lvl="1" indent="-292100">
              <a:buFontTx/>
              <a:buAutoNum type="arabicPeriod"/>
            </a:pPr>
            <a:r>
              <a:rPr lang="en-US" sz="1800" dirty="0" smtClean="0">
                <a:latin typeface="Arial" charset="0"/>
                <a:cs typeface="Times New Roman" pitchFamily="18" charset="0"/>
              </a:rPr>
              <a:t>Specify the name of the application in the Name text box.</a:t>
            </a:r>
            <a:r>
              <a:rPr lang="en-US" sz="1800" dirty="0" smtClean="0"/>
              <a:t> </a:t>
            </a:r>
            <a:endParaRPr lang="en-US" sz="1800" dirty="0" smtClean="0">
              <a:latin typeface="Arial" charset="0"/>
            </a:endParaRPr>
          </a:p>
          <a:p>
            <a:pPr marL="749300" lvl="1" indent="-292100">
              <a:buFontTx/>
              <a:buAutoNum type="arabicPeriod"/>
            </a:pPr>
            <a:endParaRPr lang="en-US" sz="2000" dirty="0" smtClean="0">
              <a:latin typeface="Arial" charset="0"/>
            </a:endParaRPr>
          </a:p>
        </p:txBody>
      </p:sp>
      <p:sp>
        <p:nvSpPr>
          <p:cNvPr id="32771" name="Text Box 3"/>
          <p:cNvSpPr txBox="1">
            <a:spLocks noChangeArrowheads="1"/>
          </p:cNvSpPr>
          <p:nvPr/>
        </p:nvSpPr>
        <p:spPr bwMode="auto">
          <a:xfrm>
            <a:off x="152400" y="711200"/>
            <a:ext cx="87630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cs typeface="Times New Roman" pitchFamily="18" charset="0"/>
              </a:rPr>
              <a:t>Creating Projects and </a:t>
            </a:r>
            <a:r>
              <a:rPr lang="en-US" sz="2800" b="1" dirty="0" smtClean="0">
                <a:latin typeface="+mj-lt"/>
                <a:cs typeface="Times New Roman" pitchFamily="18" charset="0"/>
              </a:rPr>
              <a:t>Solutions</a:t>
            </a:r>
            <a:endParaRPr lang="en-US" b="1" dirty="0">
              <a:solidFill>
                <a:schemeClr val="bg1"/>
              </a:solidFill>
              <a:latin typeface="Tahoma"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bwMode="auto">
          <a:xfrm>
            <a:off x="1525588" y="1598613"/>
            <a:ext cx="7313612" cy="4570412"/>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marL="800100" lvl="1" indent="-342900">
              <a:buFontTx/>
              <a:buNone/>
              <a:defRPr/>
            </a:pPr>
            <a:r>
              <a:rPr lang="en-US" sz="1800" dirty="0" smtClean="0">
                <a:latin typeface="Arial" charset="0"/>
              </a:rPr>
              <a:t>5.	Specify the location where the new project is to be created in the Location combo box. You can use the Browse button to browse to the folder in which the new project is to be created. </a:t>
            </a:r>
          </a:p>
          <a:p>
            <a:pPr marL="800100" lvl="1" indent="-342900">
              <a:buFontTx/>
              <a:buAutoNum type="arabicPeriod" startAt="6"/>
              <a:defRPr/>
            </a:pPr>
            <a:r>
              <a:rPr lang="en-US" sz="1800" dirty="0" smtClean="0">
                <a:latin typeface="Arial" charset="0"/>
              </a:rPr>
              <a:t>Click the OK button.</a:t>
            </a:r>
          </a:p>
          <a:p>
            <a:pPr>
              <a:buFontTx/>
              <a:buBlip>
                <a:blip r:embed="rId3"/>
              </a:buBlip>
              <a:defRPr/>
            </a:pPr>
            <a:r>
              <a:rPr lang="en-US" sz="2000" dirty="0" smtClean="0">
                <a:latin typeface="Arial" charset="0"/>
                <a:cs typeface="Times New Roman" pitchFamily="18" charset="0"/>
              </a:rPr>
              <a:t>When you work with a console application project in Visual Studio .NET, you can use the following main elements in Visual Studio .NET IDE</a:t>
            </a:r>
            <a:r>
              <a:rPr lang="en-US" sz="2000" dirty="0" smtClean="0">
                <a:latin typeface="Arial" charset="0"/>
              </a:rPr>
              <a:t>:</a:t>
            </a:r>
          </a:p>
          <a:p>
            <a:pPr lvl="1">
              <a:buFontTx/>
              <a:buBlip>
                <a:blip r:embed="rId4"/>
              </a:buBlip>
              <a:defRPr/>
            </a:pPr>
            <a:r>
              <a:rPr lang="en-US" sz="1800" dirty="0" smtClean="0">
                <a:latin typeface="Arial" charset="0"/>
                <a:cs typeface="Times New Roman" pitchFamily="18" charset="0"/>
              </a:rPr>
              <a:t>Solution Explorer window</a:t>
            </a:r>
          </a:p>
          <a:p>
            <a:pPr lvl="1">
              <a:buFontTx/>
              <a:buBlip>
                <a:blip r:embed="rId4"/>
              </a:buBlip>
              <a:defRPr/>
            </a:pPr>
            <a:r>
              <a:rPr lang="en-US" sz="1800" dirty="0" smtClean="0">
                <a:latin typeface="Arial" charset="0"/>
                <a:cs typeface="Times New Roman" pitchFamily="18" charset="0"/>
              </a:rPr>
              <a:t>Output window</a:t>
            </a:r>
          </a:p>
          <a:p>
            <a:pPr lvl="1">
              <a:buFontTx/>
              <a:buBlip>
                <a:blip r:embed="rId4"/>
              </a:buBlip>
              <a:defRPr/>
            </a:pPr>
            <a:r>
              <a:rPr lang="en-US" sz="1800" dirty="0" smtClean="0">
                <a:latin typeface="Arial" charset="0"/>
                <a:cs typeface="Times New Roman" pitchFamily="18" charset="0"/>
              </a:rPr>
              <a:t>Task List window</a:t>
            </a:r>
          </a:p>
          <a:p>
            <a:pPr lvl="1">
              <a:buFontTx/>
              <a:buBlip>
                <a:blip r:embed="rId4"/>
              </a:buBlip>
              <a:defRPr/>
            </a:pPr>
            <a:r>
              <a:rPr lang="en-US" sz="1800" dirty="0" smtClean="0">
                <a:latin typeface="Arial" charset="0"/>
                <a:cs typeface="Times New Roman" pitchFamily="18" charset="0"/>
              </a:rPr>
              <a:t>Class View window</a:t>
            </a:r>
          </a:p>
          <a:p>
            <a:pPr lvl="1">
              <a:buFontTx/>
              <a:buBlip>
                <a:blip r:embed="rId4"/>
              </a:buBlip>
              <a:defRPr/>
            </a:pPr>
            <a:r>
              <a:rPr lang="en-US" sz="1800" dirty="0" smtClean="0">
                <a:latin typeface="Arial" charset="0"/>
                <a:cs typeface="Times New Roman" pitchFamily="18" charset="0"/>
              </a:rPr>
              <a:t>Code Editor window</a:t>
            </a:r>
            <a:endParaRPr lang="en-US" sz="2400" dirty="0" smtClean="0">
              <a:latin typeface="Arial" charset="0"/>
            </a:endParaRPr>
          </a:p>
        </p:txBody>
      </p:sp>
      <p:sp>
        <p:nvSpPr>
          <p:cNvPr id="33795" name="Text Box 3"/>
          <p:cNvSpPr txBox="1">
            <a:spLocks noChangeArrowheads="1"/>
          </p:cNvSpPr>
          <p:nvPr/>
        </p:nvSpPr>
        <p:spPr bwMode="auto">
          <a:xfrm>
            <a:off x="152400" y="711200"/>
            <a:ext cx="89916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cs typeface="Times New Roman" pitchFamily="18" charset="0"/>
              </a:rPr>
              <a:t>Creating Projects and </a:t>
            </a:r>
            <a:r>
              <a:rPr lang="en-US" sz="2800" b="1" dirty="0" smtClean="0">
                <a:latin typeface="+mj-lt"/>
                <a:cs typeface="Times New Roman" pitchFamily="18" charset="0"/>
              </a:rPr>
              <a:t>Solutions</a:t>
            </a:r>
            <a:endParaRPr lang="en-US" sz="2800" b="1" dirty="0">
              <a:latin typeface="+mj-lt"/>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cs typeface="Times New Roman" pitchFamily="18" charset="0"/>
              </a:rPr>
              <a:t>Identifying the Components of the .NET Framework</a:t>
            </a:r>
          </a:p>
          <a:p>
            <a:pPr marL="0" lvl="1">
              <a:spcBef>
                <a:spcPct val="50000"/>
              </a:spcBef>
            </a:pPr>
            <a:r>
              <a:rPr lang="en-US" b="1" dirty="0">
                <a:solidFill>
                  <a:schemeClr val="bg1"/>
                </a:solidFill>
                <a:latin typeface="Tahoma" pitchFamily="34" charset="0"/>
                <a:cs typeface="Times New Roman" pitchFamily="18" charset="0"/>
              </a:rPr>
              <a:t>  </a:t>
            </a:r>
          </a:p>
        </p:txBody>
      </p:sp>
      <p:pic>
        <p:nvPicPr>
          <p:cNvPr id="3075" name="Picture 4" descr="CCM01238.WMF"/>
          <p:cNvPicPr>
            <a:picLocks noChangeAspect="1"/>
          </p:cNvPicPr>
          <p:nvPr/>
        </p:nvPicPr>
        <p:blipFill>
          <a:blip r:embed="rId3" cstate="print"/>
          <a:srcRect/>
          <a:stretch>
            <a:fillRect/>
          </a:stretch>
        </p:blipFill>
        <p:spPr bwMode="auto">
          <a:xfrm>
            <a:off x="2209800" y="2400300"/>
            <a:ext cx="1524000" cy="3619500"/>
          </a:xfrm>
          <a:prstGeom prst="rect">
            <a:avLst/>
          </a:prstGeom>
          <a:noFill/>
          <a:ln w="9525">
            <a:noFill/>
            <a:miter lim="800000"/>
            <a:headEnd/>
            <a:tailEnd/>
          </a:ln>
        </p:spPr>
      </p:pic>
      <p:sp>
        <p:nvSpPr>
          <p:cNvPr id="14" name="Cloud Callout 13"/>
          <p:cNvSpPr/>
          <p:nvPr/>
        </p:nvSpPr>
        <p:spPr>
          <a:xfrm>
            <a:off x="3810000" y="2057400"/>
            <a:ext cx="3962400" cy="1219200"/>
          </a:xfrm>
          <a:prstGeom prst="cloudCallout">
            <a:avLst>
              <a:gd name="adj1" fmla="val -56626"/>
              <a:gd name="adj2" fmla="val 79272"/>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a:p>
        </p:txBody>
      </p:sp>
      <p:sp>
        <p:nvSpPr>
          <p:cNvPr id="3077" name="TextBox 11"/>
          <p:cNvSpPr txBox="1">
            <a:spLocks noChangeArrowheads="1"/>
          </p:cNvSpPr>
          <p:nvPr/>
        </p:nvSpPr>
        <p:spPr bwMode="auto">
          <a:xfrm>
            <a:off x="4038600" y="2362200"/>
            <a:ext cx="3352800" cy="701675"/>
          </a:xfrm>
          <a:prstGeom prst="rect">
            <a:avLst/>
          </a:prstGeom>
          <a:noFill/>
          <a:ln w="9525">
            <a:noFill/>
            <a:miter lim="800000"/>
            <a:headEnd/>
            <a:tailEnd/>
          </a:ln>
        </p:spPr>
        <p:txBody>
          <a:bodyPr>
            <a:spAutoFit/>
          </a:bodyPr>
          <a:lstStyle/>
          <a:p>
            <a:pPr algn="ctr"/>
            <a:r>
              <a:rPr lang="en-US">
                <a:solidFill>
                  <a:srgbClr val="C00000"/>
                </a:solidFill>
                <a:latin typeface="Arial" charset="0"/>
                <a:cs typeface="Arial" charset="0"/>
              </a:rPr>
              <a:t>  What is the .NET Framework?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bwMode="auto">
          <a:xfrm>
            <a:off x="1524000" y="1600200"/>
            <a:ext cx="7313613" cy="9144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cs typeface="Times New Roman" pitchFamily="18" charset="0"/>
              </a:rPr>
              <a:t>The following figure shows some elements of the Visual Studio .NET IDE.</a:t>
            </a:r>
          </a:p>
          <a:p>
            <a:pPr lvl="1">
              <a:buFontTx/>
              <a:buBlip>
                <a:blip r:embed="rId4"/>
              </a:buBlip>
            </a:pPr>
            <a:endParaRPr lang="en-US" sz="1800" dirty="0" smtClean="0">
              <a:latin typeface="Arial" charset="0"/>
            </a:endParaRPr>
          </a:p>
          <a:p>
            <a:pPr lvl="1">
              <a:buFontTx/>
              <a:buBlip>
                <a:blip r:embed="rId4"/>
              </a:buBlip>
            </a:pPr>
            <a:endParaRPr lang="en-US" sz="3600" dirty="0" smtClean="0">
              <a:solidFill>
                <a:schemeClr val="accent2"/>
              </a:solidFill>
              <a:latin typeface="Arial" charset="0"/>
              <a:cs typeface="Times New Roman" pitchFamily="18" charset="0"/>
            </a:endParaRPr>
          </a:p>
        </p:txBody>
      </p:sp>
      <p:sp>
        <p:nvSpPr>
          <p:cNvPr id="34819" name="Text Box 3"/>
          <p:cNvSpPr txBox="1">
            <a:spLocks noChangeArrowheads="1"/>
          </p:cNvSpPr>
          <p:nvPr/>
        </p:nvSpPr>
        <p:spPr bwMode="auto">
          <a:xfrm>
            <a:off x="152400" y="711200"/>
            <a:ext cx="68580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cs typeface="Times New Roman" pitchFamily="18" charset="0"/>
              </a:rPr>
              <a:t>Creating Projects and </a:t>
            </a:r>
            <a:r>
              <a:rPr lang="en-US" sz="2800" b="1" dirty="0" smtClean="0">
                <a:latin typeface="+mj-lt"/>
                <a:cs typeface="Times New Roman" pitchFamily="18" charset="0"/>
              </a:rPr>
              <a:t>Solutions</a:t>
            </a:r>
            <a:endParaRPr lang="en-US" sz="2800" b="1" dirty="0">
              <a:latin typeface="+mj-lt"/>
              <a:cs typeface="Times New Roman" pitchFamily="18" charset="0"/>
            </a:endParaRPr>
          </a:p>
        </p:txBody>
      </p:sp>
      <p:pic>
        <p:nvPicPr>
          <p:cNvPr id="34820" name="Picture 5" descr="Ex1"/>
          <p:cNvPicPr>
            <a:picLocks noChangeAspect="1" noChangeArrowheads="1"/>
          </p:cNvPicPr>
          <p:nvPr/>
        </p:nvPicPr>
        <p:blipFill>
          <a:blip r:embed="rId5" cstate="print"/>
          <a:srcRect/>
          <a:stretch>
            <a:fillRect/>
          </a:stretch>
        </p:blipFill>
        <p:spPr bwMode="auto">
          <a:xfrm>
            <a:off x="2057400" y="2362200"/>
            <a:ext cx="5791200" cy="4140200"/>
          </a:xfrm>
          <a:prstGeom prst="rect">
            <a:avLst/>
          </a:prstGeom>
          <a:noFill/>
          <a:ln w="9525">
            <a:solidFill>
              <a:schemeClr val="tx1"/>
            </a:solidFill>
            <a:miter lim="800000"/>
            <a:headEnd/>
            <a:tailEnd/>
          </a:ln>
        </p:spPr>
      </p:pic>
      <p:sp>
        <p:nvSpPr>
          <p:cNvPr id="34821" name="Line 6"/>
          <p:cNvSpPr>
            <a:spLocks noChangeShapeType="1"/>
          </p:cNvSpPr>
          <p:nvPr/>
        </p:nvSpPr>
        <p:spPr bwMode="auto">
          <a:xfrm>
            <a:off x="7239000" y="2590800"/>
            <a:ext cx="731838" cy="0"/>
          </a:xfrm>
          <a:prstGeom prst="line">
            <a:avLst/>
          </a:prstGeom>
          <a:noFill/>
          <a:ln w="19050">
            <a:solidFill>
              <a:srgbClr val="000000"/>
            </a:solidFill>
            <a:round/>
            <a:headEnd type="triangle" w="med" len="med"/>
            <a:tailEnd/>
          </a:ln>
        </p:spPr>
        <p:txBody>
          <a:bodyPr/>
          <a:lstStyle/>
          <a:p>
            <a:endParaRPr lang="en-US"/>
          </a:p>
        </p:txBody>
      </p:sp>
      <p:sp>
        <p:nvSpPr>
          <p:cNvPr id="34822" name="Text Box 7"/>
          <p:cNvSpPr txBox="1">
            <a:spLocks noChangeArrowheads="1"/>
          </p:cNvSpPr>
          <p:nvPr/>
        </p:nvSpPr>
        <p:spPr bwMode="auto">
          <a:xfrm>
            <a:off x="8001000" y="2438400"/>
            <a:ext cx="1524000" cy="304800"/>
          </a:xfrm>
          <a:prstGeom prst="rect">
            <a:avLst/>
          </a:prstGeom>
          <a:noFill/>
          <a:ln w="9525">
            <a:noFill/>
            <a:miter lim="800000"/>
            <a:headEnd/>
            <a:tailEnd/>
          </a:ln>
        </p:spPr>
        <p:txBody>
          <a:bodyPr/>
          <a:lstStyle/>
          <a:p>
            <a:pPr>
              <a:spcAft>
                <a:spcPts val="1000"/>
              </a:spcAft>
            </a:pPr>
            <a:r>
              <a:rPr lang="en-US" sz="1000">
                <a:latin typeface="Calibri" pitchFamily="34" charset="0"/>
              </a:rPr>
              <a:t>Standard Toolbar</a:t>
            </a:r>
            <a:endParaRPr lang="en-US"/>
          </a:p>
        </p:txBody>
      </p:sp>
      <p:sp>
        <p:nvSpPr>
          <p:cNvPr id="34823" name="Line 8"/>
          <p:cNvSpPr>
            <a:spLocks noChangeShapeType="1"/>
          </p:cNvSpPr>
          <p:nvPr/>
        </p:nvSpPr>
        <p:spPr bwMode="auto">
          <a:xfrm>
            <a:off x="7467600" y="3495675"/>
            <a:ext cx="549275" cy="0"/>
          </a:xfrm>
          <a:prstGeom prst="line">
            <a:avLst/>
          </a:prstGeom>
          <a:noFill/>
          <a:ln w="19050">
            <a:solidFill>
              <a:srgbClr val="000000"/>
            </a:solidFill>
            <a:round/>
            <a:headEnd type="triangle" w="med" len="med"/>
            <a:tailEnd/>
          </a:ln>
        </p:spPr>
        <p:txBody>
          <a:bodyPr/>
          <a:lstStyle/>
          <a:p>
            <a:endParaRPr lang="en-US"/>
          </a:p>
        </p:txBody>
      </p:sp>
      <p:sp>
        <p:nvSpPr>
          <p:cNvPr id="34824" name="Text Box 9"/>
          <p:cNvSpPr txBox="1">
            <a:spLocks noChangeArrowheads="1"/>
          </p:cNvSpPr>
          <p:nvPr/>
        </p:nvSpPr>
        <p:spPr bwMode="auto">
          <a:xfrm>
            <a:off x="7981950" y="3352800"/>
            <a:ext cx="1371600" cy="381000"/>
          </a:xfrm>
          <a:prstGeom prst="rect">
            <a:avLst/>
          </a:prstGeom>
          <a:noFill/>
          <a:ln w="9525">
            <a:noFill/>
            <a:miter lim="800000"/>
            <a:headEnd/>
            <a:tailEnd/>
          </a:ln>
        </p:spPr>
        <p:txBody>
          <a:bodyPr/>
          <a:lstStyle/>
          <a:p>
            <a:pPr>
              <a:spcAft>
                <a:spcPts val="1000"/>
              </a:spcAft>
            </a:pPr>
            <a:r>
              <a:rPr lang="en-US" sz="1000">
                <a:latin typeface="Calibri" pitchFamily="34" charset="0"/>
              </a:rPr>
              <a:t>Solution Explorer Window</a:t>
            </a:r>
            <a:endParaRPr lang="en-US"/>
          </a:p>
        </p:txBody>
      </p:sp>
      <p:sp>
        <p:nvSpPr>
          <p:cNvPr id="34825" name="Line 14"/>
          <p:cNvSpPr>
            <a:spLocks noChangeShapeType="1"/>
          </p:cNvSpPr>
          <p:nvPr/>
        </p:nvSpPr>
        <p:spPr bwMode="auto">
          <a:xfrm>
            <a:off x="5781675" y="4214813"/>
            <a:ext cx="2286000" cy="0"/>
          </a:xfrm>
          <a:prstGeom prst="line">
            <a:avLst/>
          </a:prstGeom>
          <a:noFill/>
          <a:ln w="19050">
            <a:solidFill>
              <a:srgbClr val="000000"/>
            </a:solidFill>
            <a:round/>
            <a:headEnd type="triangle" w="med" len="med"/>
            <a:tailEnd/>
          </a:ln>
        </p:spPr>
        <p:txBody>
          <a:bodyPr/>
          <a:lstStyle/>
          <a:p>
            <a:endParaRPr lang="en-US"/>
          </a:p>
        </p:txBody>
      </p:sp>
      <p:sp>
        <p:nvSpPr>
          <p:cNvPr id="34826" name="Text Box 15"/>
          <p:cNvSpPr txBox="1">
            <a:spLocks noChangeArrowheads="1"/>
          </p:cNvSpPr>
          <p:nvPr/>
        </p:nvSpPr>
        <p:spPr bwMode="auto">
          <a:xfrm>
            <a:off x="8077200" y="4114800"/>
            <a:ext cx="1143000" cy="233363"/>
          </a:xfrm>
          <a:prstGeom prst="rect">
            <a:avLst/>
          </a:prstGeom>
          <a:noFill/>
          <a:ln w="9525">
            <a:noFill/>
            <a:miter lim="800000"/>
            <a:headEnd/>
            <a:tailEnd/>
          </a:ln>
        </p:spPr>
        <p:txBody>
          <a:bodyPr/>
          <a:lstStyle/>
          <a:p>
            <a:pPr>
              <a:spcAft>
                <a:spcPts val="1000"/>
              </a:spcAft>
            </a:pPr>
            <a:r>
              <a:rPr lang="en-US" sz="1000">
                <a:latin typeface="Calibri" pitchFamily="34" charset="0"/>
              </a:rPr>
              <a:t>Code Editor </a:t>
            </a:r>
            <a:endParaRPr lang="en-US"/>
          </a:p>
        </p:txBody>
      </p:sp>
      <p:sp>
        <p:nvSpPr>
          <p:cNvPr id="34827" name="Line 18"/>
          <p:cNvSpPr>
            <a:spLocks noChangeShapeType="1"/>
          </p:cNvSpPr>
          <p:nvPr/>
        </p:nvSpPr>
        <p:spPr bwMode="auto">
          <a:xfrm>
            <a:off x="6096000" y="6019800"/>
            <a:ext cx="1920875" cy="0"/>
          </a:xfrm>
          <a:prstGeom prst="line">
            <a:avLst/>
          </a:prstGeom>
          <a:noFill/>
          <a:ln w="19050">
            <a:solidFill>
              <a:srgbClr val="000000"/>
            </a:solidFill>
            <a:round/>
            <a:headEnd type="triangle" w="med" len="med"/>
            <a:tailEnd/>
          </a:ln>
        </p:spPr>
        <p:txBody>
          <a:bodyPr/>
          <a:lstStyle/>
          <a:p>
            <a:endParaRPr lang="en-US"/>
          </a:p>
        </p:txBody>
      </p:sp>
      <p:sp>
        <p:nvSpPr>
          <p:cNvPr id="34828" name="Text Box 19"/>
          <p:cNvSpPr txBox="1">
            <a:spLocks noChangeArrowheads="1"/>
          </p:cNvSpPr>
          <p:nvPr/>
        </p:nvSpPr>
        <p:spPr bwMode="auto">
          <a:xfrm>
            <a:off x="8077200" y="5867400"/>
            <a:ext cx="1447800" cy="457200"/>
          </a:xfrm>
          <a:prstGeom prst="rect">
            <a:avLst/>
          </a:prstGeom>
          <a:noFill/>
          <a:ln w="9525">
            <a:noFill/>
            <a:miter lim="800000"/>
            <a:headEnd/>
            <a:tailEnd/>
          </a:ln>
        </p:spPr>
        <p:txBody>
          <a:bodyPr/>
          <a:lstStyle/>
          <a:p>
            <a:pPr>
              <a:spcAft>
                <a:spcPts val="1000"/>
              </a:spcAft>
            </a:pPr>
            <a:r>
              <a:rPr lang="en-US" sz="1000">
                <a:latin typeface="Calibri" pitchFamily="34" charset="0"/>
              </a:rPr>
              <a:t>Output Window</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4294967295"/>
          </p:nvPr>
        </p:nvSpPr>
        <p:spPr bwMode="auto">
          <a:xfrm>
            <a:off x="1524000" y="1600200"/>
            <a:ext cx="7239000" cy="2286000"/>
          </a:xfrm>
          <a:prstGeom prst="rect">
            <a:avLst/>
          </a:prstGeom>
          <a:solidFill>
            <a:srgbClr val="FFFFFF"/>
          </a:solidFill>
          <a:ln>
            <a:miter lim="800000"/>
            <a:headEnd/>
            <a:tailEnd/>
          </a:ln>
        </p:spPr>
        <p:txBody>
          <a:bodyPr/>
          <a:lstStyle/>
          <a:p>
            <a:pPr>
              <a:buFontTx/>
              <a:buBlip>
                <a:blip r:embed="rId3"/>
              </a:buBlip>
            </a:pPr>
            <a:r>
              <a:rPr lang="en-US" sz="2000" dirty="0" smtClean="0">
                <a:latin typeface="Arial" charset="0"/>
                <a:cs typeface="Times New Roman" pitchFamily="18" charset="0"/>
              </a:rPr>
              <a:t>The Standard toolbar is located below the menu bar and provides shortcuts for menu commands.</a:t>
            </a:r>
          </a:p>
          <a:p>
            <a:pPr>
              <a:buFontTx/>
              <a:buBlip>
                <a:blip r:embed="rId3"/>
              </a:buBlip>
            </a:pPr>
            <a:r>
              <a:rPr lang="en-US" sz="2000" dirty="0" smtClean="0">
                <a:latin typeface="Arial" charset="0"/>
                <a:cs typeface="Times New Roman" pitchFamily="18" charset="0"/>
              </a:rPr>
              <a:t>The first few buttons of the toolbar enable you to perform tasks common to many Windows-based programs, such as opening a new or an existing file, saving or printing a</a:t>
            </a:r>
            <a:br>
              <a:rPr lang="en-US" sz="2000" dirty="0" smtClean="0">
                <a:latin typeface="Arial" charset="0"/>
                <a:cs typeface="Times New Roman" pitchFamily="18" charset="0"/>
              </a:rPr>
            </a:br>
            <a:r>
              <a:rPr lang="en-US" sz="2000" dirty="0" smtClean="0">
                <a:latin typeface="Arial" charset="0"/>
                <a:cs typeface="Times New Roman" pitchFamily="18" charset="0"/>
              </a:rPr>
              <a:t>file, and cutting and pasting text and objects. </a:t>
            </a:r>
          </a:p>
          <a:p>
            <a:pPr>
              <a:buFontTx/>
              <a:buNone/>
            </a:pPr>
            <a:endParaRPr lang="en-US" sz="2000" dirty="0" smtClean="0">
              <a:solidFill>
                <a:schemeClr val="accent2"/>
              </a:solidFill>
              <a:latin typeface="Arial" charset="0"/>
              <a:cs typeface="Times New Roman" pitchFamily="18" charset="0"/>
            </a:endParaRPr>
          </a:p>
          <a:p>
            <a:pPr lvl="1">
              <a:buFontTx/>
              <a:buNone/>
            </a:pPr>
            <a:endParaRPr lang="en-US" dirty="0" smtClean="0">
              <a:latin typeface="Arial" charset="0"/>
            </a:endParaRPr>
          </a:p>
          <a:p>
            <a:pPr lvl="1">
              <a:buFontTx/>
              <a:buNone/>
            </a:pPr>
            <a:endParaRPr lang="en-US" sz="4400" dirty="0" smtClean="0">
              <a:solidFill>
                <a:schemeClr val="accent2"/>
              </a:solidFill>
              <a:latin typeface="Arial" charset="0"/>
              <a:cs typeface="Times New Roman" pitchFamily="18" charset="0"/>
            </a:endParaRPr>
          </a:p>
        </p:txBody>
      </p:sp>
      <p:sp>
        <p:nvSpPr>
          <p:cNvPr id="35843" name="Text Box 3"/>
          <p:cNvSpPr txBox="1">
            <a:spLocks noChangeArrowheads="1"/>
          </p:cNvSpPr>
          <p:nvPr/>
        </p:nvSpPr>
        <p:spPr bwMode="auto">
          <a:xfrm>
            <a:off x="152400" y="711200"/>
            <a:ext cx="6858000" cy="523220"/>
          </a:xfrm>
          <a:prstGeom prst="rect">
            <a:avLst/>
          </a:prstGeom>
          <a:noFill/>
          <a:ln w="9525">
            <a:noFill/>
            <a:miter lim="800000"/>
            <a:headEnd/>
            <a:tailEnd/>
          </a:ln>
        </p:spPr>
        <p:txBody>
          <a:bodyPr>
            <a:spAutoFit/>
          </a:bodyPr>
          <a:lstStyle/>
          <a:p>
            <a:pPr marL="0" lvl="1">
              <a:spcBef>
                <a:spcPct val="50000"/>
              </a:spcBef>
            </a:pPr>
            <a:r>
              <a:rPr lang="en-US" sz="2800" b="1" dirty="0">
                <a:latin typeface="+mj-lt"/>
                <a:cs typeface="Times New Roman" pitchFamily="18" charset="0"/>
              </a:rPr>
              <a:t>Creating Projects and </a:t>
            </a:r>
            <a:r>
              <a:rPr lang="en-US" sz="2800" b="1" dirty="0" smtClean="0">
                <a:latin typeface="+mj-lt"/>
                <a:cs typeface="Times New Roman" pitchFamily="18" charset="0"/>
              </a:rPr>
              <a:t>Solutions</a:t>
            </a:r>
            <a:endParaRPr lang="en-US" sz="2800" b="1" dirty="0">
              <a:latin typeface="+mj-lt"/>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Rectangle 5121"/>
          <p:cNvPicPr>
            <a:picLocks noChangeAspect="1" noChangeArrowheads="1"/>
          </p:cNvPicPr>
          <p:nvPr/>
        </p:nvPicPr>
        <p:blipFill>
          <a:blip r:embed="rId3" cstate="print"/>
          <a:srcRect/>
          <a:stretch>
            <a:fillRect/>
          </a:stretch>
        </p:blipFill>
        <p:spPr bwMode="auto">
          <a:xfrm>
            <a:off x="0" y="3328988"/>
            <a:ext cx="9144000" cy="785812"/>
          </a:xfrm>
          <a:prstGeom prst="rect">
            <a:avLst/>
          </a:prstGeom>
          <a:noFill/>
          <a:ln w="9525">
            <a:noFill/>
            <a:miter lim="800000"/>
            <a:headEnd/>
            <a:tailEnd/>
          </a:ln>
        </p:spPr>
      </p:pic>
      <p:pic>
        <p:nvPicPr>
          <p:cNvPr id="5126" name="Rectangle 5125"/>
          <p:cNvPicPr>
            <a:picLocks noChangeAspect="1" noChangeArrowheads="1"/>
          </p:cNvPicPr>
          <p:nvPr/>
        </p:nvPicPr>
        <p:blipFill>
          <a:blip r:embed="rId4" cstate="print"/>
          <a:srcRect/>
          <a:stretch>
            <a:fillRect/>
          </a:stretch>
        </p:blipFill>
        <p:spPr bwMode="auto">
          <a:xfrm>
            <a:off x="6858000" y="685800"/>
            <a:ext cx="2124075" cy="2066925"/>
          </a:xfrm>
          <a:prstGeom prst="rect">
            <a:avLst/>
          </a:prstGeom>
          <a:noFill/>
          <a:ln w="9525">
            <a:noFill/>
            <a:miter lim="800000"/>
            <a:headEnd/>
            <a:tailEnd/>
          </a:ln>
        </p:spPr>
      </p:pic>
      <p:sp>
        <p:nvSpPr>
          <p:cNvPr id="7" name="TextBox 6"/>
          <p:cNvSpPr txBox="1">
            <a:spLocks noChangeArrowheads="1"/>
          </p:cNvSpPr>
          <p:nvPr/>
        </p:nvSpPr>
        <p:spPr bwMode="auto">
          <a:xfrm>
            <a:off x="193675" y="1766888"/>
            <a:ext cx="9144000" cy="1555750"/>
          </a:xfrm>
          <a:prstGeom prst="rect">
            <a:avLst/>
          </a:prstGeom>
          <a:noFill/>
          <a:ln w="9525">
            <a:noFill/>
            <a:miter lim="800000"/>
            <a:headEnd/>
            <a:tailEnd/>
          </a:ln>
        </p:spPr>
        <p:txBody>
          <a:bodyPr>
            <a:spAutoFit/>
          </a:bodyPr>
          <a:lstStyle/>
          <a:p>
            <a:pPr>
              <a:spcBef>
                <a:spcPct val="50000"/>
              </a:spcBef>
            </a:pPr>
            <a:r>
              <a:rPr lang="en-US" sz="3200" dirty="0"/>
              <a:t>Introducing the</a:t>
            </a:r>
            <a:r>
              <a:rPr lang="en-US" sz="4800" dirty="0"/>
              <a:t> </a:t>
            </a:r>
            <a:br>
              <a:rPr lang="en-US" sz="4800" dirty="0"/>
            </a:br>
            <a:r>
              <a:rPr lang="en-US" sz="4800" dirty="0"/>
              <a:t>Microsoft .NET Framework 3.0</a:t>
            </a:r>
          </a:p>
        </p:txBody>
      </p:sp>
    </p:spTree>
  </p:cSld>
  <p:clrMapOvr>
    <a:masterClrMapping/>
  </p:clrMapOvr>
  <p:transition>
    <p:randomBa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noChangeArrowheads="1"/>
          </p:cNvSpPr>
          <p:nvPr>
            <p:ph type="body" idx="1"/>
          </p:nvPr>
        </p:nvSpPr>
        <p:spPr>
          <a:xfrm>
            <a:off x="457200" y="1974850"/>
            <a:ext cx="8229600" cy="3740150"/>
          </a:xfrm>
        </p:spPr>
        <p:txBody>
          <a:bodyPr/>
          <a:lstStyle/>
          <a:p>
            <a:pPr>
              <a:lnSpc>
                <a:spcPct val="120000"/>
              </a:lnSpc>
              <a:buClr>
                <a:schemeClr val="tx2"/>
              </a:buClr>
              <a:buFont typeface="Wingdings 2" pitchFamily="18" charset="2"/>
              <a:buBlip>
                <a:blip r:embed="rId3"/>
              </a:buBlip>
            </a:pPr>
            <a:r>
              <a:rPr lang="en-US" dirty="0" smtClean="0">
                <a:solidFill>
                  <a:schemeClr val="tx1"/>
                </a:solidFill>
                <a:effectLst/>
                <a:latin typeface="Segoe" pitchFamily="34" charset="0"/>
              </a:rPr>
              <a:t>Software</a:t>
            </a:r>
            <a:r>
              <a:rPr lang="en-US" dirty="0" smtClean="0">
                <a:solidFill>
                  <a:schemeClr val="tx1"/>
                </a:solidFill>
                <a:effectLst>
                  <a:outerShdw blurRad="38100" dist="38100" dir="2700000" algn="tl">
                    <a:srgbClr val="080808"/>
                  </a:outerShdw>
                </a:effectLst>
                <a:latin typeface="Segoe" pitchFamily="34" charset="0"/>
              </a:rPr>
              <a:t> </a:t>
            </a:r>
            <a:r>
              <a:rPr lang="en-US" dirty="0" smtClean="0">
                <a:solidFill>
                  <a:schemeClr val="tx1"/>
                </a:solidFill>
                <a:effectLst/>
                <a:latin typeface="Segoe" pitchFamily="34" charset="0"/>
              </a:rPr>
              <a:t>Trends</a:t>
            </a:r>
            <a:endParaRPr lang="en-US" dirty="0" smtClean="0">
              <a:effectLst/>
              <a:latin typeface="Segoe" pitchFamily="34" charset="0"/>
            </a:endParaRPr>
          </a:p>
          <a:p>
            <a:pPr>
              <a:lnSpc>
                <a:spcPct val="120000"/>
              </a:lnSpc>
              <a:buClr>
                <a:schemeClr val="tx2"/>
              </a:buClr>
              <a:buFont typeface="Wingdings 2" pitchFamily="18" charset="2"/>
              <a:buBlip>
                <a:blip r:embed="rId3"/>
              </a:buBlip>
            </a:pPr>
            <a:r>
              <a:rPr lang="en-US" dirty="0" smtClean="0">
                <a:solidFill>
                  <a:schemeClr val="tx1"/>
                </a:solidFill>
                <a:effectLst>
                  <a:outerShdw blurRad="38100" dist="38100" dir="2700000" algn="tl">
                    <a:srgbClr val="080808"/>
                  </a:outerShdw>
                </a:effectLst>
                <a:latin typeface="Segoe" pitchFamily="34" charset="0"/>
              </a:rPr>
              <a:t>.</a:t>
            </a:r>
            <a:r>
              <a:rPr lang="en-US" dirty="0" smtClean="0">
                <a:solidFill>
                  <a:schemeClr val="tx1"/>
                </a:solidFill>
                <a:effectLst/>
                <a:latin typeface="Segoe" pitchFamily="34" charset="0"/>
              </a:rPr>
              <a:t>NET</a:t>
            </a:r>
            <a:r>
              <a:rPr lang="en-US" dirty="0" smtClean="0">
                <a:solidFill>
                  <a:schemeClr val="tx1"/>
                </a:solidFill>
                <a:effectLst>
                  <a:outerShdw blurRad="38100" dist="38100" dir="2700000" algn="tl">
                    <a:srgbClr val="080808"/>
                  </a:outerShdw>
                </a:effectLst>
                <a:latin typeface="Segoe" pitchFamily="34" charset="0"/>
              </a:rPr>
              <a:t> </a:t>
            </a:r>
            <a:r>
              <a:rPr lang="en-US" dirty="0" smtClean="0">
                <a:solidFill>
                  <a:schemeClr val="tx1"/>
                </a:solidFill>
                <a:effectLst/>
                <a:latin typeface="Segoe" pitchFamily="34" charset="0"/>
              </a:rPr>
              <a:t>Framework</a:t>
            </a:r>
            <a:r>
              <a:rPr lang="en-US" dirty="0" smtClean="0">
                <a:solidFill>
                  <a:schemeClr val="tx1"/>
                </a:solidFill>
                <a:effectLst>
                  <a:outerShdw blurRad="38100" dist="38100" dir="2700000" algn="tl">
                    <a:srgbClr val="080808"/>
                  </a:outerShdw>
                </a:effectLst>
                <a:latin typeface="Segoe" pitchFamily="34" charset="0"/>
              </a:rPr>
              <a:t> </a:t>
            </a:r>
            <a:r>
              <a:rPr lang="en-US" dirty="0" smtClean="0">
                <a:solidFill>
                  <a:schemeClr val="tx1"/>
                </a:solidFill>
                <a:effectLst/>
                <a:latin typeface="Segoe" pitchFamily="34" charset="0"/>
              </a:rPr>
              <a:t>3.0</a:t>
            </a:r>
            <a:r>
              <a:rPr lang="en-US" dirty="0" smtClean="0">
                <a:solidFill>
                  <a:schemeClr val="tx1"/>
                </a:solidFill>
                <a:effectLst>
                  <a:outerShdw blurRad="38100" dist="38100" dir="2700000" algn="tl">
                    <a:srgbClr val="080808"/>
                  </a:outerShdw>
                </a:effectLst>
                <a:latin typeface="Segoe" pitchFamily="34" charset="0"/>
              </a:rPr>
              <a:t> </a:t>
            </a:r>
            <a:r>
              <a:rPr lang="en-US" dirty="0" smtClean="0">
                <a:solidFill>
                  <a:schemeClr val="tx1"/>
                </a:solidFill>
                <a:effectLst/>
                <a:latin typeface="Segoe" pitchFamily="34" charset="0"/>
              </a:rPr>
              <a:t>Tour</a:t>
            </a:r>
          </a:p>
          <a:p>
            <a:pPr>
              <a:lnSpc>
                <a:spcPct val="120000"/>
              </a:lnSpc>
              <a:buClr>
                <a:schemeClr val="tx2"/>
              </a:buClr>
              <a:buFont typeface="Wingdings 2" pitchFamily="18" charset="2"/>
              <a:buBlip>
                <a:blip r:embed="rId3"/>
              </a:buBlip>
            </a:pPr>
            <a:r>
              <a:rPr lang="en-US" dirty="0" smtClean="0">
                <a:solidFill>
                  <a:schemeClr val="tx1"/>
                </a:solidFill>
                <a:effectLst/>
                <a:latin typeface="Segoe" pitchFamily="34" charset="0"/>
              </a:rPr>
              <a:t>Getting</a:t>
            </a:r>
            <a:r>
              <a:rPr lang="en-US" dirty="0" smtClean="0">
                <a:solidFill>
                  <a:schemeClr val="tx1"/>
                </a:solidFill>
                <a:effectLst>
                  <a:outerShdw blurRad="38100" dist="38100" dir="2700000" algn="tl">
                    <a:srgbClr val="080808"/>
                  </a:outerShdw>
                </a:effectLst>
                <a:latin typeface="Segoe" pitchFamily="34" charset="0"/>
              </a:rPr>
              <a:t> </a:t>
            </a:r>
            <a:r>
              <a:rPr lang="en-US" dirty="0" smtClean="0">
                <a:solidFill>
                  <a:schemeClr val="tx1"/>
                </a:solidFill>
                <a:effectLst/>
                <a:latin typeface="Segoe" pitchFamily="34" charset="0"/>
              </a:rPr>
              <a:t>the</a:t>
            </a:r>
            <a:r>
              <a:rPr lang="en-US" dirty="0" smtClean="0">
                <a:solidFill>
                  <a:schemeClr val="tx1"/>
                </a:solidFill>
                <a:effectLst>
                  <a:outerShdw blurRad="38100" dist="38100" dir="2700000" algn="tl">
                    <a:srgbClr val="080808"/>
                  </a:outerShdw>
                </a:effectLst>
                <a:latin typeface="Segoe" pitchFamily="34" charset="0"/>
              </a:rPr>
              <a:t> .</a:t>
            </a:r>
            <a:r>
              <a:rPr lang="en-US" dirty="0" smtClean="0">
                <a:solidFill>
                  <a:schemeClr val="tx1"/>
                </a:solidFill>
                <a:effectLst/>
                <a:latin typeface="Segoe" pitchFamily="34" charset="0"/>
              </a:rPr>
              <a:t>NET</a:t>
            </a:r>
            <a:r>
              <a:rPr lang="en-US" dirty="0" smtClean="0">
                <a:solidFill>
                  <a:schemeClr val="tx1"/>
                </a:solidFill>
                <a:effectLst>
                  <a:outerShdw blurRad="38100" dist="38100" dir="2700000" algn="tl">
                    <a:srgbClr val="080808"/>
                  </a:outerShdw>
                </a:effectLst>
                <a:latin typeface="Segoe" pitchFamily="34" charset="0"/>
              </a:rPr>
              <a:t> </a:t>
            </a:r>
            <a:r>
              <a:rPr lang="en-US" dirty="0" smtClean="0">
                <a:solidFill>
                  <a:schemeClr val="tx1"/>
                </a:solidFill>
                <a:effectLst/>
                <a:latin typeface="Segoe" pitchFamily="34" charset="0"/>
              </a:rPr>
              <a:t>Framework</a:t>
            </a:r>
            <a:r>
              <a:rPr lang="en-US" dirty="0" smtClean="0">
                <a:solidFill>
                  <a:schemeClr val="tx1"/>
                </a:solidFill>
                <a:effectLst>
                  <a:outerShdw blurRad="38100" dist="38100" dir="2700000" algn="tl">
                    <a:srgbClr val="080808"/>
                  </a:outerShdw>
                </a:effectLst>
                <a:latin typeface="Segoe" pitchFamily="34" charset="0"/>
              </a:rPr>
              <a:t> </a:t>
            </a:r>
            <a:r>
              <a:rPr lang="en-US" dirty="0" smtClean="0">
                <a:solidFill>
                  <a:schemeClr val="tx1"/>
                </a:solidFill>
                <a:effectLst/>
                <a:latin typeface="Segoe" pitchFamily="34" charset="0"/>
              </a:rPr>
              <a:t>3.0</a:t>
            </a:r>
          </a:p>
        </p:txBody>
      </p:sp>
      <p:sp>
        <p:nvSpPr>
          <p:cNvPr id="4101" name="Title 4100"/>
          <p:cNvSpPr>
            <a:spLocks noGrp="1" noChangeArrowheads="1"/>
          </p:cNvSpPr>
          <p:nvPr>
            <p:ph type="title" idx="4294967295"/>
          </p:nvPr>
        </p:nvSpPr>
        <p:spPr/>
        <p:txBody>
          <a:bodyPr/>
          <a:lstStyle/>
          <a:p>
            <a:r>
              <a:rPr lang="en-US" smtClean="0">
                <a:latin typeface="Segoe" pitchFamily="34" charset="0"/>
                <a:sym typeface="Wingdings" pitchFamily="2" charset="2"/>
              </a:rPr>
              <a:t>Agenda</a:t>
            </a:r>
            <a:endParaRPr lang="en-US" smtClean="0">
              <a:latin typeface="Segoe" pitchFamily="34" charset="0"/>
            </a:endParaRP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Rectangle 7168"/>
          <p:cNvPicPr>
            <a:picLocks noChangeAspect="1" noChangeArrowheads="1"/>
          </p:cNvPicPr>
          <p:nvPr/>
        </p:nvPicPr>
        <p:blipFill>
          <a:blip r:embed="rId3" cstate="print"/>
          <a:srcRect/>
          <a:stretch>
            <a:fillRect/>
          </a:stretch>
        </p:blipFill>
        <p:spPr bwMode="auto">
          <a:xfrm>
            <a:off x="1625600" y="1181100"/>
            <a:ext cx="5842000" cy="3756025"/>
          </a:xfrm>
          <a:prstGeom prst="rect">
            <a:avLst/>
          </a:prstGeom>
          <a:noFill/>
          <a:ln w="9525">
            <a:noFill/>
            <a:miter lim="800000"/>
            <a:headEnd/>
            <a:tailEnd/>
          </a:ln>
        </p:spPr>
      </p:pic>
      <p:pic>
        <p:nvPicPr>
          <p:cNvPr id="7170" name="Rectangle 7169"/>
          <p:cNvPicPr>
            <a:picLocks noChangeAspect="1" noChangeArrowheads="1"/>
          </p:cNvPicPr>
          <p:nvPr/>
        </p:nvPicPr>
        <p:blipFill>
          <a:blip r:embed="rId4" cstate="print"/>
          <a:srcRect/>
          <a:stretch>
            <a:fillRect/>
          </a:stretch>
        </p:blipFill>
        <p:spPr bwMode="auto">
          <a:xfrm>
            <a:off x="1627188" y="3640138"/>
            <a:ext cx="5838825" cy="3756025"/>
          </a:xfrm>
          <a:prstGeom prst="rect">
            <a:avLst/>
          </a:prstGeom>
          <a:noFill/>
          <a:ln w="9525">
            <a:noFill/>
            <a:miter lim="800000"/>
            <a:headEnd/>
            <a:tailEnd/>
          </a:ln>
        </p:spPr>
      </p:pic>
      <p:pic>
        <p:nvPicPr>
          <p:cNvPr id="7171" name="Rectangle 7170"/>
          <p:cNvPicPr>
            <a:picLocks noChangeAspect="1" noChangeArrowheads="1"/>
          </p:cNvPicPr>
          <p:nvPr/>
        </p:nvPicPr>
        <p:blipFill>
          <a:blip r:embed="rId5" cstate="print"/>
          <a:srcRect/>
          <a:stretch>
            <a:fillRect/>
          </a:stretch>
        </p:blipFill>
        <p:spPr bwMode="auto">
          <a:xfrm>
            <a:off x="2644775" y="2374900"/>
            <a:ext cx="3803650" cy="3803650"/>
          </a:xfrm>
          <a:prstGeom prst="rect">
            <a:avLst/>
          </a:prstGeom>
          <a:noFill/>
          <a:ln w="9525">
            <a:noFill/>
            <a:miter lim="800000"/>
            <a:headEnd/>
            <a:tailEnd/>
          </a:ln>
        </p:spPr>
      </p:pic>
      <p:sp>
        <p:nvSpPr>
          <p:cNvPr id="51205" name="Rectangle 51204"/>
          <p:cNvSpPr>
            <a:spLocks noChangeArrowheads="1"/>
          </p:cNvSpPr>
          <p:nvPr/>
        </p:nvSpPr>
        <p:spPr bwMode="auto">
          <a:xfrm>
            <a:off x="3117850" y="5849938"/>
            <a:ext cx="2770188" cy="549275"/>
          </a:xfrm>
          <a:prstGeom prst="rect">
            <a:avLst/>
          </a:prstGeom>
          <a:noFill/>
          <a:ln w="9525" cap="flat" cmpd="sng" algn="ctr">
            <a:noFill/>
            <a:prstDash val="solid"/>
            <a:miter lim="800000"/>
            <a:headEnd type="none" w="med" len="med"/>
            <a:tailEnd type="none" w="med" len="med"/>
          </a:ln>
          <a:effectLst/>
        </p:spPr>
        <p:txBody>
          <a:bodyPr lIns="0" tIns="0" rIns="0" bIns="0" anchor="ctr">
            <a:spAutoFit/>
          </a:bodyPr>
          <a:lstStyle/>
          <a:p>
            <a:pPr algn="ctr" eaLnBrk="0">
              <a:lnSpc>
                <a:spcPct val="90000"/>
              </a:lnSpc>
            </a:pPr>
            <a:r>
              <a:rPr lang="en-US" sz="2000">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Service-Oriented</a:t>
            </a:r>
            <a:endParaRPr lang="en-US">
              <a:ea typeface="SimSun" pitchFamily="2" charset="-122"/>
              <a:cs typeface="Times New Roman" pitchFamily="18" charset="0"/>
            </a:endParaRPr>
          </a:p>
          <a:p>
            <a:pPr algn="ctr" eaLnBrk="0">
              <a:lnSpc>
                <a:spcPct val="90000"/>
              </a:lnSpc>
            </a:pPr>
            <a:r>
              <a:rPr lang="en-US" sz="2000">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Development</a:t>
            </a:r>
          </a:p>
        </p:txBody>
      </p:sp>
      <p:sp>
        <p:nvSpPr>
          <p:cNvPr id="51206" name="Rectangle 51205"/>
          <p:cNvSpPr>
            <a:spLocks noChangeArrowheads="1"/>
          </p:cNvSpPr>
          <p:nvPr/>
        </p:nvSpPr>
        <p:spPr bwMode="auto">
          <a:xfrm>
            <a:off x="2587625" y="2044700"/>
            <a:ext cx="3930650" cy="549275"/>
          </a:xfrm>
          <a:prstGeom prst="rect">
            <a:avLst/>
          </a:prstGeom>
          <a:noFill/>
          <a:ln w="9525" cap="flat" cmpd="sng" algn="ctr">
            <a:noFill/>
            <a:prstDash val="solid"/>
            <a:miter lim="800000"/>
            <a:headEnd type="none" w="med" len="med"/>
            <a:tailEnd type="none" w="med" len="med"/>
          </a:ln>
          <a:effectLst/>
        </p:spPr>
        <p:txBody>
          <a:bodyPr lIns="0" tIns="0" rIns="0" bIns="0" anchor="ctr">
            <a:spAutoFit/>
          </a:bodyPr>
          <a:lstStyle/>
          <a:p>
            <a:pPr algn="ctr" eaLnBrk="0">
              <a:lnSpc>
                <a:spcPct val="90000"/>
              </a:lnSpc>
            </a:pPr>
            <a:r>
              <a:rPr lang="en-US" sz="2000">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Differentiated </a:t>
            </a:r>
            <a:endParaRPr lang="en-US">
              <a:ea typeface="SimSun" pitchFamily="2" charset="-122"/>
              <a:cs typeface="Times New Roman" pitchFamily="18" charset="0"/>
            </a:endParaRPr>
          </a:p>
          <a:p>
            <a:pPr algn="ctr" eaLnBrk="0">
              <a:lnSpc>
                <a:spcPct val="90000"/>
              </a:lnSpc>
            </a:pPr>
            <a:r>
              <a:rPr lang="en-US" sz="2000">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User Experience</a:t>
            </a:r>
          </a:p>
        </p:txBody>
      </p:sp>
      <p:sp>
        <p:nvSpPr>
          <p:cNvPr id="51207" name="Rectangle 51206"/>
          <p:cNvSpPr>
            <a:spLocks noChangeArrowheads="1"/>
          </p:cNvSpPr>
          <p:nvPr/>
        </p:nvSpPr>
        <p:spPr bwMode="auto">
          <a:xfrm>
            <a:off x="382588" y="3922713"/>
            <a:ext cx="2476500" cy="549275"/>
          </a:xfrm>
          <a:prstGeom prst="rect">
            <a:avLst/>
          </a:prstGeom>
          <a:noFill/>
          <a:ln w="9525" cap="flat" cmpd="sng" algn="ctr">
            <a:noFill/>
            <a:prstDash val="solid"/>
            <a:miter lim="800000"/>
            <a:headEnd type="none" w="med" len="med"/>
            <a:tailEnd type="none" w="med" len="med"/>
          </a:ln>
          <a:effectLst/>
        </p:spPr>
        <p:txBody>
          <a:bodyPr lIns="0" tIns="0" rIns="0" bIns="0" anchor="ctr">
            <a:spAutoFit/>
          </a:bodyPr>
          <a:lstStyle/>
          <a:p>
            <a:pPr algn="r" eaLnBrk="0">
              <a:lnSpc>
                <a:spcPct val="90000"/>
              </a:lnSpc>
            </a:pPr>
            <a:r>
              <a:rPr lang="en-US" sz="2000">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Business Process Modeling</a:t>
            </a:r>
            <a:endParaRPr lang="en-US">
              <a:ea typeface="SimSun" pitchFamily="2" charset="-122"/>
              <a:cs typeface="Times New Roman" pitchFamily="18" charset="0"/>
            </a:endParaRPr>
          </a:p>
        </p:txBody>
      </p:sp>
      <p:sp>
        <p:nvSpPr>
          <p:cNvPr id="51208" name="Rectangle 51207"/>
          <p:cNvSpPr>
            <a:spLocks noChangeArrowheads="1"/>
          </p:cNvSpPr>
          <p:nvPr/>
        </p:nvSpPr>
        <p:spPr bwMode="auto">
          <a:xfrm>
            <a:off x="6264275" y="3883025"/>
            <a:ext cx="2706688" cy="641350"/>
          </a:xfrm>
          <a:prstGeom prst="rect">
            <a:avLst/>
          </a:prstGeom>
          <a:noFill/>
          <a:ln w="9525" cap="flat" cmpd="sng" algn="ctr">
            <a:noFill/>
            <a:prstDash val="solid"/>
            <a:miter lim="800000"/>
            <a:headEnd type="none" w="med" len="med"/>
            <a:tailEnd type="none" w="med" len="med"/>
          </a:ln>
          <a:effectLst/>
        </p:spPr>
        <p:txBody>
          <a:bodyPr lIns="45705" tIns="45705" rIns="45705" bIns="45705">
            <a:spAutoFit/>
          </a:bodyPr>
          <a:lstStyle/>
          <a:p>
            <a:pPr eaLnBrk="0">
              <a:lnSpc>
                <a:spcPct val="90000"/>
              </a:lnSpc>
            </a:pPr>
            <a:r>
              <a:rPr lang="en-US" sz="2000">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Digital Identity</a:t>
            </a:r>
            <a:endParaRPr lang="en-US">
              <a:ea typeface="SimSun" pitchFamily="2" charset="-122"/>
              <a:cs typeface="Times New Roman" pitchFamily="18" charset="0"/>
            </a:endParaRPr>
          </a:p>
          <a:p>
            <a:pPr eaLnBrk="0">
              <a:lnSpc>
                <a:spcPct val="90000"/>
              </a:lnSpc>
            </a:pPr>
            <a:r>
              <a:rPr lang="en-US" sz="2000">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Management</a:t>
            </a:r>
          </a:p>
        </p:txBody>
      </p:sp>
      <p:sp>
        <p:nvSpPr>
          <p:cNvPr id="51209" name="Title 51208"/>
          <p:cNvSpPr>
            <a:spLocks noGrp="1" noChangeArrowheads="1"/>
          </p:cNvSpPr>
          <p:nvPr>
            <p:ph type="title"/>
          </p:nvPr>
        </p:nvSpPr>
        <p:spPr/>
        <p:txBody>
          <a:bodyPr>
            <a:normAutofit fontScale="90000"/>
          </a:bodyPr>
          <a:lstStyle/>
          <a:p>
            <a:r>
              <a:rPr lang="en-US" smtClean="0">
                <a:latin typeface="Segoe" pitchFamily="34" charset="0"/>
                <a:sym typeface="Wingdings" pitchFamily="2" charset="2"/>
              </a:rPr>
              <a:t>Software Development Trends</a:t>
            </a:r>
            <a:endParaRPr lang="en-US" smtClean="0">
              <a:latin typeface="Segoe" pitchFamily="34" charset="0"/>
            </a:endParaRPr>
          </a:p>
        </p:txBody>
      </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Title 124930"/>
          <p:cNvSpPr>
            <a:spLocks noGrp="1" noChangeArrowheads="1"/>
          </p:cNvSpPr>
          <p:nvPr>
            <p:ph type="title" idx="4294967295"/>
          </p:nvPr>
        </p:nvSpPr>
        <p:spPr>
          <a:xfrm>
            <a:off x="685800" y="533400"/>
            <a:ext cx="8229600" cy="1143000"/>
          </a:xfrm>
        </p:spPr>
        <p:txBody>
          <a:bodyPr>
            <a:normAutofit fontScale="90000"/>
          </a:bodyPr>
          <a:lstStyle/>
          <a:p>
            <a:r>
              <a:rPr lang="en-US" dirty="0" smtClean="0">
                <a:latin typeface="Segoe" pitchFamily="34" charset="0"/>
              </a:rPr>
              <a:t>Microsoft .NET Framework 3.0</a:t>
            </a:r>
          </a:p>
        </p:txBody>
      </p:sp>
      <p:pic>
        <p:nvPicPr>
          <p:cNvPr id="124932" name="Rectangle 124931"/>
          <p:cNvPicPr>
            <a:picLocks noChangeAspect="1" noChangeArrowheads="1"/>
          </p:cNvPicPr>
          <p:nvPr/>
        </p:nvPicPr>
        <p:blipFill>
          <a:blip r:embed="rId3" cstate="print"/>
          <a:srcRect/>
          <a:stretch>
            <a:fillRect/>
          </a:stretch>
        </p:blipFill>
        <p:spPr bwMode="auto">
          <a:xfrm>
            <a:off x="2754312" y="4766437"/>
            <a:ext cx="5149850" cy="1930400"/>
          </a:xfrm>
          <a:prstGeom prst="rect">
            <a:avLst/>
          </a:prstGeom>
          <a:solidFill>
            <a:schemeClr val="bg1">
              <a:alpha val="0"/>
            </a:schemeClr>
          </a:solidFill>
          <a:ln w="9525">
            <a:noFill/>
            <a:miter lim="800000"/>
            <a:headEnd/>
            <a:tailEnd/>
          </a:ln>
        </p:spPr>
      </p:pic>
      <p:sp>
        <p:nvSpPr>
          <p:cNvPr id="124949" name="TextBox 124948"/>
          <p:cNvSpPr txBox="1">
            <a:spLocks noChangeArrowheads="1"/>
          </p:cNvSpPr>
          <p:nvPr/>
        </p:nvSpPr>
        <p:spPr bwMode="auto">
          <a:xfrm>
            <a:off x="-1062037" y="2801112"/>
            <a:ext cx="4110037" cy="1625600"/>
          </a:xfrm>
          <a:prstGeom prst="rect">
            <a:avLst/>
          </a:prstGeom>
          <a:noFill/>
          <a:ln w="9525" cap="flat" cmpd="sng" algn="ctr">
            <a:noFill/>
            <a:prstDash val="solid"/>
            <a:miter lim="800000"/>
            <a:headEnd type="none" w="med" len="med"/>
            <a:tailEnd type="none" w="med" len="med"/>
          </a:ln>
          <a:effectLst/>
        </p:spPr>
        <p:txBody>
          <a:bodyPr>
            <a:spAutoFit/>
          </a:bodyPr>
          <a:lstStyle/>
          <a:p>
            <a:pPr algn="r">
              <a:lnSpc>
                <a:spcPct val="140000"/>
              </a:lnSpc>
            </a:pPr>
            <a:r>
              <a:rPr lang="en-US" sz="2400" dirty="0">
                <a:effectLst>
                  <a:outerShdw blurRad="38100" dist="38100" dir="2700000" algn="tl">
                    <a:srgbClr val="080808"/>
                  </a:outerShdw>
                </a:effectLst>
                <a:latin typeface="Segoe Semibold" pitchFamily="34" charset="0"/>
              </a:rPr>
              <a:t>The Managed Code </a:t>
            </a:r>
            <a:endParaRPr lang="en-US" dirty="0"/>
          </a:p>
          <a:p>
            <a:pPr algn="r">
              <a:lnSpc>
                <a:spcPct val="140000"/>
              </a:lnSpc>
            </a:pPr>
            <a:r>
              <a:rPr lang="en-US" sz="2400" dirty="0">
                <a:effectLst>
                  <a:outerShdw blurRad="38100" dist="38100" dir="2700000" algn="tl">
                    <a:srgbClr val="080808"/>
                  </a:outerShdw>
                </a:effectLst>
                <a:latin typeface="Segoe Semibold" pitchFamily="34" charset="0"/>
              </a:rPr>
              <a:t>Programming Model</a:t>
            </a:r>
          </a:p>
          <a:p>
            <a:pPr algn="r">
              <a:lnSpc>
                <a:spcPct val="140000"/>
              </a:lnSpc>
            </a:pPr>
            <a:r>
              <a:rPr lang="en-US" sz="2400" dirty="0">
                <a:effectLst>
                  <a:outerShdw blurRad="38100" dist="38100" dir="2700000" algn="tl">
                    <a:srgbClr val="080808"/>
                  </a:outerShdw>
                </a:effectLst>
                <a:latin typeface="Segoe Semibold" pitchFamily="34" charset="0"/>
              </a:rPr>
              <a:t>for Windows</a:t>
            </a:r>
          </a:p>
        </p:txBody>
      </p:sp>
      <p:pic>
        <p:nvPicPr>
          <p:cNvPr id="124960" name="Rectangle 124959"/>
          <p:cNvPicPr>
            <a:picLocks noChangeAspect="1" noChangeArrowheads="1"/>
          </p:cNvPicPr>
          <p:nvPr/>
        </p:nvPicPr>
        <p:blipFill>
          <a:blip r:embed="rId4" cstate="print"/>
          <a:srcRect/>
          <a:stretch>
            <a:fillRect/>
          </a:stretch>
        </p:blipFill>
        <p:spPr bwMode="auto">
          <a:xfrm>
            <a:off x="3446462" y="1729550"/>
            <a:ext cx="1882775" cy="1882775"/>
          </a:xfrm>
          <a:prstGeom prst="rect">
            <a:avLst/>
          </a:prstGeom>
          <a:noFill/>
          <a:ln w="9525">
            <a:noFill/>
            <a:miter lim="800000"/>
            <a:headEnd/>
            <a:tailEnd/>
          </a:ln>
        </p:spPr>
      </p:pic>
      <p:pic>
        <p:nvPicPr>
          <p:cNvPr id="124961" name="Rectangle 124960"/>
          <p:cNvPicPr>
            <a:picLocks noChangeAspect="1" noChangeArrowheads="1"/>
          </p:cNvPicPr>
          <p:nvPr/>
        </p:nvPicPr>
        <p:blipFill>
          <a:blip r:embed="rId5" cstate="print"/>
          <a:srcRect/>
          <a:stretch>
            <a:fillRect/>
          </a:stretch>
        </p:blipFill>
        <p:spPr bwMode="auto">
          <a:xfrm>
            <a:off x="5327650" y="1729550"/>
            <a:ext cx="1882775" cy="1882775"/>
          </a:xfrm>
          <a:prstGeom prst="rect">
            <a:avLst/>
          </a:prstGeom>
          <a:noFill/>
          <a:ln w="9525">
            <a:noFill/>
            <a:miter lim="800000"/>
            <a:headEnd/>
            <a:tailEnd/>
          </a:ln>
        </p:spPr>
      </p:pic>
      <p:pic>
        <p:nvPicPr>
          <p:cNvPr id="124962" name="Rectangle 124961"/>
          <p:cNvPicPr>
            <a:picLocks noChangeAspect="1" noChangeArrowheads="1"/>
          </p:cNvPicPr>
          <p:nvPr/>
        </p:nvPicPr>
        <p:blipFill>
          <a:blip r:embed="rId6" cstate="print"/>
          <a:srcRect/>
          <a:stretch>
            <a:fillRect/>
          </a:stretch>
        </p:blipFill>
        <p:spPr bwMode="auto">
          <a:xfrm>
            <a:off x="3446462" y="3610737"/>
            <a:ext cx="1882775" cy="1882775"/>
          </a:xfrm>
          <a:prstGeom prst="rect">
            <a:avLst/>
          </a:prstGeom>
          <a:noFill/>
          <a:ln w="9525">
            <a:noFill/>
            <a:miter lim="800000"/>
            <a:headEnd/>
            <a:tailEnd/>
          </a:ln>
        </p:spPr>
      </p:pic>
      <p:pic>
        <p:nvPicPr>
          <p:cNvPr id="124963" name="Rectangle 124962"/>
          <p:cNvPicPr>
            <a:picLocks noChangeAspect="1" noChangeArrowheads="1"/>
          </p:cNvPicPr>
          <p:nvPr/>
        </p:nvPicPr>
        <p:blipFill>
          <a:blip r:embed="rId7" cstate="print"/>
          <a:srcRect/>
          <a:stretch>
            <a:fillRect/>
          </a:stretch>
        </p:blipFill>
        <p:spPr bwMode="auto">
          <a:xfrm>
            <a:off x="5327650" y="3610737"/>
            <a:ext cx="1882775" cy="1882775"/>
          </a:xfrm>
          <a:prstGeom prst="rect">
            <a:avLst/>
          </a:prstGeom>
          <a:noFill/>
          <a:ln w="9525">
            <a:noFill/>
            <a:miter lim="800000"/>
            <a:headEnd/>
            <a:tailEnd/>
          </a:ln>
        </p:spPr>
      </p:pic>
      <p:pic>
        <p:nvPicPr>
          <p:cNvPr id="124964" name="Rectangle 124963"/>
          <p:cNvPicPr>
            <a:picLocks noChangeAspect="1" noChangeArrowheads="1"/>
          </p:cNvPicPr>
          <p:nvPr/>
        </p:nvPicPr>
        <p:blipFill>
          <a:blip r:embed="rId8" cstate="print"/>
          <a:srcRect/>
          <a:stretch>
            <a:fillRect/>
          </a:stretch>
        </p:blipFill>
        <p:spPr bwMode="auto">
          <a:xfrm>
            <a:off x="3962400" y="2245487"/>
            <a:ext cx="2733675" cy="2733675"/>
          </a:xfrm>
          <a:prstGeom prst="rect">
            <a:avLst/>
          </a:prstGeom>
          <a:noFill/>
          <a:ln w="9525">
            <a:noFill/>
            <a:miter lim="800000"/>
            <a:headEnd/>
            <a:tailEnd/>
          </a:ln>
        </p:spPr>
      </p:pic>
      <p:pic>
        <p:nvPicPr>
          <p:cNvPr id="124965" name="Rectangle 124964"/>
          <p:cNvPicPr>
            <a:picLocks noChangeAspect="1" noChangeArrowheads="1"/>
          </p:cNvPicPr>
          <p:nvPr/>
        </p:nvPicPr>
        <p:blipFill>
          <a:blip r:embed="rId9" cstate="print"/>
          <a:srcRect/>
          <a:stretch>
            <a:fillRect/>
          </a:stretch>
        </p:blipFill>
        <p:spPr bwMode="auto">
          <a:xfrm>
            <a:off x="3371850" y="1695450"/>
            <a:ext cx="3867150" cy="3867150"/>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24932"/>
                                        </p:tgtEl>
                                        <p:attrNameLst>
                                          <p:attrName>style.visibility</p:attrName>
                                        </p:attrNameLst>
                                      </p:cBhvr>
                                      <p:to>
                                        <p:strVal val="visible"/>
                                      </p:to>
                                    </p:set>
                                    <p:animEffect transition="in" filter="circle(out)">
                                      <p:cBhvr>
                                        <p:cTn id="7" dur="500"/>
                                        <p:tgtEl>
                                          <p:spTgt spid="124932"/>
                                        </p:tgtEl>
                                      </p:cBhvr>
                                    </p:animEffect>
                                  </p:childTnLst>
                                </p:cTn>
                              </p:par>
                              <p:par>
                                <p:cTn id="8" presetID="6" presetClass="entr" presetSubtype="32" fill="hold" nodeType="withEffect">
                                  <p:stCondLst>
                                    <p:cond delay="0"/>
                                  </p:stCondLst>
                                  <p:childTnLst>
                                    <p:set>
                                      <p:cBhvr>
                                        <p:cTn id="9" dur="1" fill="hold">
                                          <p:stCondLst>
                                            <p:cond delay="0"/>
                                          </p:stCondLst>
                                        </p:cTn>
                                        <p:tgtEl>
                                          <p:spTgt spid="124964"/>
                                        </p:tgtEl>
                                        <p:attrNameLst>
                                          <p:attrName>style.visibility</p:attrName>
                                        </p:attrNameLst>
                                      </p:cBhvr>
                                      <p:to>
                                        <p:strVal val="visible"/>
                                      </p:to>
                                    </p:set>
                                    <p:animEffect transition="in" filter="circle(out)">
                                      <p:cBhvr>
                                        <p:cTn id="10" dur="1000"/>
                                        <p:tgtEl>
                                          <p:spTgt spid="124964"/>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124961"/>
                                        </p:tgtEl>
                                        <p:attrNameLst>
                                          <p:attrName>style.visibility</p:attrName>
                                        </p:attrNameLst>
                                      </p:cBhvr>
                                      <p:to>
                                        <p:strVal val="visible"/>
                                      </p:to>
                                    </p:set>
                                    <p:animEffect transition="in" filter="strips(upRight)">
                                      <p:cBhvr>
                                        <p:cTn id="15" dur="500"/>
                                        <p:tgtEl>
                                          <p:spTgt spid="124961"/>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124963"/>
                                        </p:tgtEl>
                                        <p:attrNameLst>
                                          <p:attrName>style.visibility</p:attrName>
                                        </p:attrNameLst>
                                      </p:cBhvr>
                                      <p:to>
                                        <p:strVal val="visible"/>
                                      </p:to>
                                    </p:set>
                                    <p:animEffect transition="in" filter="strips(downRight)">
                                      <p:cBhvr>
                                        <p:cTn id="20" dur="500"/>
                                        <p:tgtEl>
                                          <p:spTgt spid="124963"/>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24962"/>
                                        </p:tgtEl>
                                        <p:attrNameLst>
                                          <p:attrName>style.visibility</p:attrName>
                                        </p:attrNameLst>
                                      </p:cBhvr>
                                      <p:to>
                                        <p:strVal val="visible"/>
                                      </p:to>
                                    </p:set>
                                    <p:animEffect transition="in" filter="strips(downLeft)">
                                      <p:cBhvr>
                                        <p:cTn id="25" dur="500"/>
                                        <p:tgtEl>
                                          <p:spTgt spid="124962"/>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9" fill="hold" nodeType="clickEffect">
                                  <p:stCondLst>
                                    <p:cond delay="0"/>
                                  </p:stCondLst>
                                  <p:childTnLst>
                                    <p:set>
                                      <p:cBhvr>
                                        <p:cTn id="29" dur="1" fill="hold">
                                          <p:stCondLst>
                                            <p:cond delay="0"/>
                                          </p:stCondLst>
                                        </p:cTn>
                                        <p:tgtEl>
                                          <p:spTgt spid="124960"/>
                                        </p:tgtEl>
                                        <p:attrNameLst>
                                          <p:attrName>style.visibility</p:attrName>
                                        </p:attrNameLst>
                                      </p:cBhvr>
                                      <p:to>
                                        <p:strVal val="visible"/>
                                      </p:to>
                                    </p:set>
                                    <p:animEffect transition="in" filter="strips(upLeft)">
                                      <p:cBhvr>
                                        <p:cTn id="30" dur="500"/>
                                        <p:tgtEl>
                                          <p:spTgt spid="124960"/>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32" fill="hold" nodeType="clickEffect">
                                  <p:stCondLst>
                                    <p:cond delay="0"/>
                                  </p:stCondLst>
                                  <p:childTnLst>
                                    <p:set>
                                      <p:cBhvr>
                                        <p:cTn id="34" dur="1" fill="hold">
                                          <p:stCondLst>
                                            <p:cond delay="0"/>
                                          </p:stCondLst>
                                        </p:cTn>
                                        <p:tgtEl>
                                          <p:spTgt spid="124965"/>
                                        </p:tgtEl>
                                        <p:attrNameLst>
                                          <p:attrName>style.visibility</p:attrName>
                                        </p:attrNameLst>
                                      </p:cBhvr>
                                      <p:to>
                                        <p:strVal val="visible"/>
                                      </p:to>
                                    </p:set>
                                    <p:animEffect transition="in" filter="circle(out)">
                                      <p:cBhvr>
                                        <p:cTn id="35" dur="500"/>
                                        <p:tgtEl>
                                          <p:spTgt spid="124965"/>
                                        </p:tgtEl>
                                      </p:cBhvr>
                                    </p:animEffect>
                                  </p:childTnLst>
                                </p:cTn>
                              </p:par>
                            </p:childTnLst>
                          </p:cTn>
                        </p:par>
                        <p:par>
                          <p:cTn id="36" fill="hold">
                            <p:stCondLst>
                              <p:cond delay="500"/>
                            </p:stCondLst>
                            <p:childTnLst>
                              <p:par>
                                <p:cTn id="37" presetID="1" presetClass="exit" presetSubtype="0" fill="hold" nodeType="afterEffect">
                                  <p:stCondLst>
                                    <p:cond delay="0"/>
                                  </p:stCondLst>
                                  <p:childTnLst>
                                    <p:set>
                                      <p:cBhvr>
                                        <p:cTn id="38" dur="1" fill="hold">
                                          <p:stCondLst>
                                            <p:cond delay="0"/>
                                          </p:stCondLst>
                                        </p:cTn>
                                        <p:tgtEl>
                                          <p:spTgt spid="124960"/>
                                        </p:tgtEl>
                                        <p:attrNameLst>
                                          <p:attrName>style.visibility</p:attrName>
                                        </p:attrNameLst>
                                      </p:cBhvr>
                                      <p:to>
                                        <p:strVal val="hidden"/>
                                      </p:to>
                                    </p:set>
                                  </p:childTnLst>
                                </p:cTn>
                              </p:par>
                            </p:childTnLst>
                          </p:cTn>
                        </p:par>
                        <p:par>
                          <p:cTn id="39" fill="hold">
                            <p:stCondLst>
                              <p:cond delay="500"/>
                            </p:stCondLst>
                            <p:childTnLst>
                              <p:par>
                                <p:cTn id="40" presetID="1" presetClass="exit" presetSubtype="0" fill="hold" nodeType="afterEffect">
                                  <p:stCondLst>
                                    <p:cond delay="0"/>
                                  </p:stCondLst>
                                  <p:childTnLst>
                                    <p:set>
                                      <p:cBhvr>
                                        <p:cTn id="41" dur="1" fill="hold">
                                          <p:stCondLst>
                                            <p:cond delay="0"/>
                                          </p:stCondLst>
                                        </p:cTn>
                                        <p:tgtEl>
                                          <p:spTgt spid="124961"/>
                                        </p:tgtEl>
                                        <p:attrNameLst>
                                          <p:attrName>style.visibility</p:attrName>
                                        </p:attrNameLst>
                                      </p:cBhvr>
                                      <p:to>
                                        <p:strVal val="hidden"/>
                                      </p:to>
                                    </p:set>
                                  </p:childTnLst>
                                </p:cTn>
                              </p:par>
                            </p:childTnLst>
                          </p:cTn>
                        </p:par>
                        <p:par>
                          <p:cTn id="42" fill="hold">
                            <p:stCondLst>
                              <p:cond delay="500"/>
                            </p:stCondLst>
                            <p:childTnLst>
                              <p:par>
                                <p:cTn id="43" presetID="1" presetClass="exit" presetSubtype="0" fill="hold" nodeType="afterEffect">
                                  <p:stCondLst>
                                    <p:cond delay="0"/>
                                  </p:stCondLst>
                                  <p:childTnLst>
                                    <p:set>
                                      <p:cBhvr>
                                        <p:cTn id="44" dur="1" fill="hold">
                                          <p:stCondLst>
                                            <p:cond delay="0"/>
                                          </p:stCondLst>
                                        </p:cTn>
                                        <p:tgtEl>
                                          <p:spTgt spid="124962"/>
                                        </p:tgtEl>
                                        <p:attrNameLst>
                                          <p:attrName>style.visibility</p:attrName>
                                        </p:attrNameLst>
                                      </p:cBhvr>
                                      <p:to>
                                        <p:strVal val="hidden"/>
                                      </p:to>
                                    </p:set>
                                  </p:childTnLst>
                                </p:cTn>
                              </p:par>
                            </p:childTnLst>
                          </p:cTn>
                        </p:par>
                        <p:par>
                          <p:cTn id="45" fill="hold">
                            <p:stCondLst>
                              <p:cond delay="500"/>
                            </p:stCondLst>
                            <p:childTnLst>
                              <p:par>
                                <p:cTn id="46" presetID="1" presetClass="exit" presetSubtype="0" fill="hold" nodeType="afterEffect">
                                  <p:stCondLst>
                                    <p:cond delay="0"/>
                                  </p:stCondLst>
                                  <p:childTnLst>
                                    <p:set>
                                      <p:cBhvr>
                                        <p:cTn id="47" dur="1" fill="hold">
                                          <p:stCondLst>
                                            <p:cond delay="0"/>
                                          </p:stCondLst>
                                        </p:cTn>
                                        <p:tgtEl>
                                          <p:spTgt spid="124963"/>
                                        </p:tgtEl>
                                        <p:attrNameLst>
                                          <p:attrName>style.visibility</p:attrName>
                                        </p:attrNameLst>
                                      </p:cBhvr>
                                      <p:to>
                                        <p:strVal val="hidden"/>
                                      </p:to>
                                    </p:set>
                                  </p:childTnLst>
                                </p:cTn>
                              </p:par>
                            </p:childTnLst>
                          </p:cTn>
                        </p:par>
                        <p:par>
                          <p:cTn id="48" fill="hold">
                            <p:stCondLst>
                              <p:cond delay="500"/>
                            </p:stCondLst>
                            <p:childTnLst>
                              <p:par>
                                <p:cTn id="49" presetID="1" presetClass="exit" presetSubtype="0" fill="hold" nodeType="afterEffect">
                                  <p:stCondLst>
                                    <p:cond delay="0"/>
                                  </p:stCondLst>
                                  <p:childTnLst>
                                    <p:set>
                                      <p:cBhvr>
                                        <p:cTn id="50" dur="1" fill="hold">
                                          <p:stCondLst>
                                            <p:cond delay="0"/>
                                          </p:stCondLst>
                                        </p:cTn>
                                        <p:tgtEl>
                                          <p:spTgt spid="124964"/>
                                        </p:tgtEl>
                                        <p:attrNameLst>
                                          <p:attrName>style.visibility</p:attrName>
                                        </p:attrNameLst>
                                      </p:cBhvr>
                                      <p:to>
                                        <p:strVal val="hidden"/>
                                      </p:to>
                                    </p:set>
                                  </p:childTnLst>
                                </p:cTn>
                              </p:par>
                              <p:par>
                                <p:cTn id="51" presetID="63" presetClass="path" presetSubtype="0" accel="50000" decel="50000" fill="hold" nodeType="withEffect">
                                  <p:stCondLst>
                                    <p:cond delay="0"/>
                                  </p:stCondLst>
                                  <p:childTnLst>
                                    <p:animMotion origin="layout" path="M 0 0  L 0.25 0  E" pathEditMode="relative" rAng="0" ptsTypes="">
                                      <p:cBhvr>
                                        <p:cTn id="52" dur="2000" fill="hold"/>
                                        <p:tgtEl>
                                          <p:spTgt spid="124932"/>
                                        </p:tgtEl>
                                        <p:attrNameLst>
                                          <p:attrName>ppt_x</p:attrName>
                                          <p:attrName>ppt_y</p:attrName>
                                        </p:attrNameLst>
                                      </p:cBhvr>
                                      <p:rCtr x="0" y="0"/>
                                    </p:animMotion>
                                  </p:childTnLst>
                                </p:cTn>
                              </p:par>
                              <p:par>
                                <p:cTn id="53" presetID="63" presetClass="path" presetSubtype="0" accel="50000" decel="50000" fill="hold" nodeType="withEffect">
                                  <p:stCondLst>
                                    <p:cond delay="0"/>
                                  </p:stCondLst>
                                  <p:childTnLst>
                                    <p:animMotion origin="layout" path="M 0 0  L 0.25 0  E" pathEditMode="relative" ptsTypes="">
                                      <p:cBhvr>
                                        <p:cTn id="54" dur="2000" fill="hold"/>
                                        <p:tgtEl>
                                          <p:spTgt spid="124965"/>
                                        </p:tgtEl>
                                        <p:attrNameLst>
                                          <p:attrName>ppt_x</p:attrName>
                                          <p:attrName>ppt_y</p:attrName>
                                        </p:attrNameLst>
                                      </p:cBhvr>
                                    </p:animMotion>
                                  </p:childTnLst>
                                </p:cTn>
                              </p:par>
                            </p:childTnLst>
                          </p:cTn>
                        </p:par>
                        <p:par>
                          <p:cTn id="55" fill="hold">
                            <p:stCondLst>
                              <p:cond delay="2500"/>
                            </p:stCondLst>
                            <p:childTnLst>
                              <p:par>
                                <p:cTn id="56" presetID="6" presetClass="entr" presetSubtype="32" fill="hold" nodeType="afterEffect">
                                  <p:stCondLst>
                                    <p:cond delay="0"/>
                                  </p:stCondLst>
                                  <p:iterate type="lt">
                                    <p:tmPct val="10000"/>
                                  </p:iterate>
                                  <p:childTnLst>
                                    <p:set>
                                      <p:cBhvr>
                                        <p:cTn id="57" dur="1" fill="hold">
                                          <p:stCondLst>
                                            <p:cond delay="0"/>
                                          </p:stCondLst>
                                        </p:cTn>
                                        <p:tgtEl>
                                          <p:spTgt spid="124949"/>
                                        </p:tgtEl>
                                        <p:attrNameLst>
                                          <p:attrName>style.visibility</p:attrName>
                                        </p:attrNameLst>
                                      </p:cBhvr>
                                      <p:to>
                                        <p:strVal val="visible"/>
                                      </p:to>
                                    </p:set>
                                    <p:animEffect transition="in" filter="circle(out)">
                                      <p:cBhvr>
                                        <p:cTn id="58" dur="500"/>
                                        <p:tgtEl>
                                          <p:spTgt spid="124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Rectangle 13313"/>
          <p:cNvPicPr>
            <a:picLocks noChangeAspect="1" noChangeArrowheads="1"/>
          </p:cNvPicPr>
          <p:nvPr/>
        </p:nvPicPr>
        <p:blipFill>
          <a:blip r:embed="rId3" cstate="print"/>
          <a:srcRect/>
          <a:stretch>
            <a:fillRect/>
          </a:stretch>
        </p:blipFill>
        <p:spPr bwMode="auto">
          <a:xfrm>
            <a:off x="3994150" y="4927600"/>
            <a:ext cx="5149850" cy="1930400"/>
          </a:xfrm>
          <a:prstGeom prst="rect">
            <a:avLst/>
          </a:prstGeom>
          <a:solidFill>
            <a:schemeClr val="bg1">
              <a:alpha val="0"/>
            </a:schemeClr>
          </a:solidFill>
          <a:ln w="9525">
            <a:noFill/>
            <a:miter lim="800000"/>
            <a:headEnd/>
            <a:tailEnd/>
          </a:ln>
        </p:spPr>
      </p:pic>
      <p:pic>
        <p:nvPicPr>
          <p:cNvPr id="13315" name="Rectangle 13314"/>
          <p:cNvPicPr>
            <a:picLocks noChangeAspect="1" noChangeArrowheads="1"/>
          </p:cNvPicPr>
          <p:nvPr/>
        </p:nvPicPr>
        <p:blipFill>
          <a:blip r:embed="rId4" cstate="print"/>
          <a:srcRect/>
          <a:stretch>
            <a:fillRect/>
          </a:stretch>
        </p:blipFill>
        <p:spPr bwMode="auto">
          <a:xfrm>
            <a:off x="4721225" y="3844925"/>
            <a:ext cx="1882775" cy="1882775"/>
          </a:xfrm>
          <a:prstGeom prst="rect">
            <a:avLst/>
          </a:prstGeom>
          <a:noFill/>
          <a:ln w="9525">
            <a:noFill/>
            <a:miter lim="800000"/>
            <a:headEnd/>
            <a:tailEnd/>
          </a:ln>
        </p:spPr>
      </p:pic>
      <p:pic>
        <p:nvPicPr>
          <p:cNvPr id="13316" name="Rectangle 13315"/>
          <p:cNvPicPr>
            <a:picLocks noChangeAspect="1" noChangeArrowheads="1"/>
          </p:cNvPicPr>
          <p:nvPr/>
        </p:nvPicPr>
        <p:blipFill>
          <a:blip r:embed="rId5" cstate="print"/>
          <a:srcRect/>
          <a:stretch>
            <a:fillRect/>
          </a:stretch>
        </p:blipFill>
        <p:spPr bwMode="auto">
          <a:xfrm>
            <a:off x="6602413" y="1963738"/>
            <a:ext cx="1882775" cy="1882775"/>
          </a:xfrm>
          <a:prstGeom prst="rect">
            <a:avLst/>
          </a:prstGeom>
          <a:noFill/>
          <a:ln w="9525">
            <a:noFill/>
            <a:miter lim="800000"/>
            <a:headEnd/>
            <a:tailEnd/>
          </a:ln>
        </p:spPr>
      </p:pic>
      <p:pic>
        <p:nvPicPr>
          <p:cNvPr id="13317" name="Rectangle 13316"/>
          <p:cNvPicPr>
            <a:picLocks noChangeAspect="1" noChangeArrowheads="1"/>
          </p:cNvPicPr>
          <p:nvPr/>
        </p:nvPicPr>
        <p:blipFill>
          <a:blip r:embed="rId6" cstate="print"/>
          <a:srcRect/>
          <a:stretch>
            <a:fillRect/>
          </a:stretch>
        </p:blipFill>
        <p:spPr bwMode="auto">
          <a:xfrm>
            <a:off x="4721225" y="1963738"/>
            <a:ext cx="1882775" cy="1882775"/>
          </a:xfrm>
          <a:prstGeom prst="rect">
            <a:avLst/>
          </a:prstGeom>
          <a:noFill/>
          <a:ln w="9525">
            <a:noFill/>
            <a:miter lim="800000"/>
            <a:headEnd/>
            <a:tailEnd/>
          </a:ln>
        </p:spPr>
      </p:pic>
      <p:sp>
        <p:nvSpPr>
          <p:cNvPr id="97287" name="Title 97286"/>
          <p:cNvSpPr>
            <a:spLocks noGrp="1" noChangeArrowheads="1"/>
          </p:cNvSpPr>
          <p:nvPr>
            <p:ph type="title" idx="4294967295"/>
          </p:nvPr>
        </p:nvSpPr>
        <p:spPr>
          <a:xfrm>
            <a:off x="457200" y="457200"/>
            <a:ext cx="8229600" cy="1143000"/>
          </a:xfrm>
        </p:spPr>
        <p:txBody>
          <a:bodyPr>
            <a:normAutofit fontScale="90000"/>
          </a:bodyPr>
          <a:lstStyle/>
          <a:p>
            <a:r>
              <a:rPr lang="en-US" dirty="0" smtClean="0">
                <a:latin typeface="Segoe" pitchFamily="34" charset="0"/>
              </a:rPr>
              <a:t>Windows Communication Foundation</a:t>
            </a:r>
          </a:p>
        </p:txBody>
      </p:sp>
      <p:sp>
        <p:nvSpPr>
          <p:cNvPr id="97291" name="TextBox 97290"/>
          <p:cNvSpPr txBox="1">
            <a:spLocks noChangeArrowheads="1"/>
          </p:cNvSpPr>
          <p:nvPr/>
        </p:nvSpPr>
        <p:spPr bwMode="auto">
          <a:xfrm>
            <a:off x="461963" y="3108325"/>
            <a:ext cx="4110037" cy="1373188"/>
          </a:xfrm>
          <a:prstGeom prst="rect">
            <a:avLst/>
          </a:prstGeom>
          <a:noFill/>
          <a:ln w="9525" cap="flat" cmpd="sng" algn="ctr">
            <a:noFill/>
            <a:prstDash val="solid"/>
            <a:miter lim="800000"/>
            <a:headEnd type="none" w="med" len="med"/>
            <a:tailEnd type="none" w="med" len="med"/>
          </a:ln>
          <a:effectLst/>
        </p:spPr>
        <p:txBody>
          <a:bodyPr>
            <a:spAutoFit/>
          </a:bodyPr>
          <a:lstStyle/>
          <a:p>
            <a:pPr algn="r">
              <a:lnSpc>
                <a:spcPct val="140000"/>
              </a:lnSpc>
            </a:pPr>
            <a:r>
              <a:rPr lang="en-US" sz="2000" dirty="0">
                <a:effectLst>
                  <a:outerShdw blurRad="38100" dist="38100" dir="2700000" algn="tl">
                    <a:srgbClr val="080808"/>
                  </a:outerShdw>
                </a:effectLst>
                <a:latin typeface="Segoe Semibold" pitchFamily="34" charset="0"/>
              </a:rPr>
              <a:t>Unified framework for </a:t>
            </a:r>
            <a:endParaRPr lang="en-US" dirty="0"/>
          </a:p>
          <a:p>
            <a:pPr algn="r">
              <a:lnSpc>
                <a:spcPct val="140000"/>
              </a:lnSpc>
            </a:pPr>
            <a:r>
              <a:rPr lang="en-US" sz="2000" dirty="0">
                <a:effectLst>
                  <a:outerShdw blurRad="38100" dist="38100" dir="2700000" algn="tl">
                    <a:srgbClr val="080808"/>
                  </a:outerShdw>
                </a:effectLst>
                <a:latin typeface="Segoe Semibold" pitchFamily="34" charset="0"/>
              </a:rPr>
              <a:t>rapidly building</a:t>
            </a:r>
          </a:p>
          <a:p>
            <a:pPr algn="r">
              <a:lnSpc>
                <a:spcPct val="140000"/>
              </a:lnSpc>
            </a:pPr>
            <a:r>
              <a:rPr lang="en-US" sz="2000" dirty="0">
                <a:effectLst>
                  <a:outerShdw blurRad="38100" dist="38100" dir="2700000" algn="tl">
                    <a:srgbClr val="080808"/>
                  </a:outerShdw>
                </a:effectLst>
                <a:latin typeface="Segoe Semibold" pitchFamily="34" charset="0"/>
              </a:rPr>
              <a:t>service-oriented applications</a:t>
            </a:r>
          </a:p>
        </p:txBody>
      </p:sp>
      <p:pic>
        <p:nvPicPr>
          <p:cNvPr id="13320" name="Rectangle 13319"/>
          <p:cNvPicPr>
            <a:picLocks noChangeAspect="1" noChangeArrowheads="1"/>
          </p:cNvPicPr>
          <p:nvPr/>
        </p:nvPicPr>
        <p:blipFill>
          <a:blip r:embed="rId7" cstate="print"/>
          <a:srcRect/>
          <a:stretch>
            <a:fillRect/>
          </a:stretch>
        </p:blipFill>
        <p:spPr bwMode="auto">
          <a:xfrm>
            <a:off x="7523163" y="5791200"/>
            <a:ext cx="1544637" cy="695325"/>
          </a:xfrm>
          <a:prstGeom prst="rect">
            <a:avLst/>
          </a:prstGeom>
          <a:noFill/>
          <a:ln w="9525">
            <a:noFill/>
            <a:miter lim="800000"/>
            <a:headEnd/>
            <a:tailEnd/>
          </a:ln>
        </p:spPr>
      </p:pic>
      <p:sp>
        <p:nvSpPr>
          <p:cNvPr id="13321" name="Oval 13320"/>
          <p:cNvSpPr>
            <a:spLocks noChangeArrowheads="1"/>
          </p:cNvSpPr>
          <p:nvPr/>
        </p:nvSpPr>
        <p:spPr bwMode="auto">
          <a:xfrm>
            <a:off x="4746625" y="1978025"/>
            <a:ext cx="3714750" cy="3714750"/>
          </a:xfrm>
          <a:prstGeom prst="ellipse">
            <a:avLst/>
          </a:prstGeom>
          <a:solidFill>
            <a:srgbClr val="000000">
              <a:alpha val="85097"/>
            </a:srgbClr>
          </a:solidFill>
          <a:ln w="9525">
            <a:noFill/>
            <a:round/>
            <a:headEnd/>
            <a:tailEnd/>
          </a:ln>
        </p:spPr>
        <p:txBody>
          <a:bodyPr wrap="none" anchor="ctr"/>
          <a:lstStyle/>
          <a:p>
            <a:endParaRPr lang="en-US">
              <a:solidFill>
                <a:srgbClr val="000000"/>
              </a:solidFill>
            </a:endParaRPr>
          </a:p>
        </p:txBody>
      </p:sp>
      <p:pic>
        <p:nvPicPr>
          <p:cNvPr id="13322" name="Rectangle 13321"/>
          <p:cNvPicPr>
            <a:picLocks noChangeAspect="1" noChangeArrowheads="1"/>
          </p:cNvPicPr>
          <p:nvPr/>
        </p:nvPicPr>
        <p:blipFill>
          <a:blip r:embed="rId8" cstate="print"/>
          <a:srcRect/>
          <a:stretch>
            <a:fillRect/>
          </a:stretch>
        </p:blipFill>
        <p:spPr bwMode="auto">
          <a:xfrm>
            <a:off x="6602413" y="3844925"/>
            <a:ext cx="1882775" cy="1882775"/>
          </a:xfrm>
          <a:prstGeom prst="rect">
            <a:avLst/>
          </a:prstGeom>
          <a:noFill/>
          <a:ln w="9525">
            <a:noFill/>
            <a:miter lim="800000"/>
            <a:headEnd/>
            <a:tailEnd/>
          </a:ln>
        </p:spPr>
      </p:pic>
      <p:pic>
        <p:nvPicPr>
          <p:cNvPr id="13323" name="Rectangle 13322"/>
          <p:cNvPicPr>
            <a:picLocks noChangeAspect="1" noChangeArrowheads="1"/>
          </p:cNvPicPr>
          <p:nvPr/>
        </p:nvPicPr>
        <p:blipFill>
          <a:blip r:embed="rId9" cstate="print"/>
          <a:srcRect/>
          <a:stretch>
            <a:fillRect/>
          </a:stretch>
        </p:blipFill>
        <p:spPr bwMode="auto">
          <a:xfrm>
            <a:off x="5237163" y="2478088"/>
            <a:ext cx="2733675" cy="2733675"/>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iterate type="lt">
                                    <p:tmPct val="10000"/>
                                  </p:iterate>
                                  <p:childTnLst>
                                    <p:set>
                                      <p:cBhvr>
                                        <p:cTn id="6" dur="1" fill="hold">
                                          <p:stCondLst>
                                            <p:cond delay="0"/>
                                          </p:stCondLst>
                                        </p:cTn>
                                        <p:tgtEl>
                                          <p:spTgt spid="97291"/>
                                        </p:tgtEl>
                                        <p:attrNameLst>
                                          <p:attrName>style.visibility</p:attrName>
                                        </p:attrNameLst>
                                      </p:cBhvr>
                                      <p:to>
                                        <p:strVal val="visible"/>
                                      </p:to>
                                    </p:set>
                                    <p:animEffect transition="in" filter="circle(out)">
                                      <p:cBhvr>
                                        <p:cTn id="7" dur="500"/>
                                        <p:tgtEl>
                                          <p:spTgt spid="97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Rectangle 14336"/>
          <p:cNvPicPr>
            <a:picLocks noChangeAspect="1" noChangeArrowheads="1"/>
          </p:cNvPicPr>
          <p:nvPr/>
        </p:nvPicPr>
        <p:blipFill>
          <a:blip r:embed="rId3" cstate="print"/>
          <a:srcRect r="27052" b="7889"/>
          <a:stretch>
            <a:fillRect/>
          </a:stretch>
        </p:blipFill>
        <p:spPr bwMode="auto">
          <a:xfrm>
            <a:off x="5829300" y="2416175"/>
            <a:ext cx="3048000" cy="2854325"/>
          </a:xfrm>
          <a:prstGeom prst="rect">
            <a:avLst/>
          </a:prstGeom>
          <a:noFill/>
          <a:ln w="9525">
            <a:noFill/>
            <a:miter lim="800000"/>
            <a:headEnd/>
            <a:tailEnd/>
          </a:ln>
        </p:spPr>
      </p:pic>
      <p:pic>
        <p:nvPicPr>
          <p:cNvPr id="14338" name="Rectangle 14337"/>
          <p:cNvPicPr>
            <a:picLocks noChangeAspect="1" noChangeArrowheads="1"/>
          </p:cNvPicPr>
          <p:nvPr/>
        </p:nvPicPr>
        <p:blipFill>
          <a:blip r:embed="rId4" cstate="print"/>
          <a:srcRect/>
          <a:stretch>
            <a:fillRect/>
          </a:stretch>
        </p:blipFill>
        <p:spPr bwMode="auto">
          <a:xfrm>
            <a:off x="7459663" y="6235700"/>
            <a:ext cx="1684337" cy="631825"/>
          </a:xfrm>
          <a:prstGeom prst="rect">
            <a:avLst/>
          </a:prstGeom>
          <a:solidFill>
            <a:schemeClr val="bg1">
              <a:alpha val="0"/>
            </a:schemeClr>
          </a:solidFill>
          <a:ln w="9525">
            <a:noFill/>
            <a:miter lim="800000"/>
            <a:headEnd/>
            <a:tailEnd/>
          </a:ln>
        </p:spPr>
      </p:pic>
      <p:pic>
        <p:nvPicPr>
          <p:cNvPr id="14339" name="Rectangle 14338"/>
          <p:cNvPicPr>
            <a:picLocks noChangeAspect="1" noChangeArrowheads="1"/>
          </p:cNvPicPr>
          <p:nvPr/>
        </p:nvPicPr>
        <p:blipFill>
          <a:blip r:embed="rId5" cstate="print"/>
          <a:srcRect/>
          <a:stretch>
            <a:fillRect/>
          </a:stretch>
        </p:blipFill>
        <p:spPr bwMode="auto">
          <a:xfrm>
            <a:off x="7697788" y="5878513"/>
            <a:ext cx="615950" cy="615950"/>
          </a:xfrm>
          <a:prstGeom prst="rect">
            <a:avLst/>
          </a:prstGeom>
          <a:noFill/>
          <a:ln w="9525">
            <a:noFill/>
            <a:miter lim="800000"/>
            <a:headEnd/>
            <a:tailEnd/>
          </a:ln>
        </p:spPr>
      </p:pic>
      <p:pic>
        <p:nvPicPr>
          <p:cNvPr id="14340" name="Rectangle 14339"/>
          <p:cNvPicPr>
            <a:picLocks noChangeAspect="1" noChangeArrowheads="1"/>
          </p:cNvPicPr>
          <p:nvPr/>
        </p:nvPicPr>
        <p:blipFill>
          <a:blip r:embed="rId6" cstate="print"/>
          <a:srcRect/>
          <a:stretch>
            <a:fillRect/>
          </a:stretch>
        </p:blipFill>
        <p:spPr bwMode="auto">
          <a:xfrm>
            <a:off x="8312150" y="5264150"/>
            <a:ext cx="615950" cy="615950"/>
          </a:xfrm>
          <a:prstGeom prst="rect">
            <a:avLst/>
          </a:prstGeom>
          <a:noFill/>
          <a:ln w="9525">
            <a:noFill/>
            <a:miter lim="800000"/>
            <a:headEnd/>
            <a:tailEnd/>
          </a:ln>
        </p:spPr>
      </p:pic>
      <p:pic>
        <p:nvPicPr>
          <p:cNvPr id="14341" name="Rectangle 14340"/>
          <p:cNvPicPr>
            <a:picLocks noChangeAspect="1" noChangeArrowheads="1"/>
          </p:cNvPicPr>
          <p:nvPr/>
        </p:nvPicPr>
        <p:blipFill>
          <a:blip r:embed="rId7" cstate="print"/>
          <a:srcRect/>
          <a:stretch>
            <a:fillRect/>
          </a:stretch>
        </p:blipFill>
        <p:spPr bwMode="auto">
          <a:xfrm>
            <a:off x="7697788" y="5264150"/>
            <a:ext cx="615950" cy="615950"/>
          </a:xfrm>
          <a:prstGeom prst="rect">
            <a:avLst/>
          </a:prstGeom>
          <a:noFill/>
          <a:ln w="9525">
            <a:noFill/>
            <a:miter lim="800000"/>
            <a:headEnd/>
            <a:tailEnd/>
          </a:ln>
        </p:spPr>
      </p:pic>
      <p:pic>
        <p:nvPicPr>
          <p:cNvPr id="14342" name="Rectangle 14341"/>
          <p:cNvPicPr>
            <a:picLocks noChangeAspect="1" noChangeArrowheads="1"/>
          </p:cNvPicPr>
          <p:nvPr/>
        </p:nvPicPr>
        <p:blipFill>
          <a:blip r:embed="rId8" cstate="print"/>
          <a:srcRect/>
          <a:stretch>
            <a:fillRect/>
          </a:stretch>
        </p:blipFill>
        <p:spPr bwMode="auto">
          <a:xfrm>
            <a:off x="4086225" y="2738438"/>
            <a:ext cx="974725" cy="2897187"/>
          </a:xfrm>
          <a:prstGeom prst="rect">
            <a:avLst/>
          </a:prstGeom>
          <a:noFill/>
          <a:ln w="9525">
            <a:noFill/>
            <a:miter lim="800000"/>
            <a:headEnd/>
            <a:tailEnd/>
          </a:ln>
        </p:spPr>
      </p:pic>
      <p:pic>
        <p:nvPicPr>
          <p:cNvPr id="14343" name="Rectangle 14342"/>
          <p:cNvPicPr>
            <a:picLocks noChangeAspect="1" noChangeArrowheads="1"/>
          </p:cNvPicPr>
          <p:nvPr/>
        </p:nvPicPr>
        <p:blipFill>
          <a:blip r:embed="rId9" cstate="print"/>
          <a:srcRect/>
          <a:stretch>
            <a:fillRect/>
          </a:stretch>
        </p:blipFill>
        <p:spPr bwMode="auto">
          <a:xfrm>
            <a:off x="3530600" y="4324350"/>
            <a:ext cx="2089150" cy="1808163"/>
          </a:xfrm>
          <a:prstGeom prst="rect">
            <a:avLst/>
          </a:prstGeom>
          <a:noFill/>
          <a:ln w="9525">
            <a:noFill/>
            <a:miter lim="800000"/>
            <a:headEnd/>
            <a:tailEnd/>
          </a:ln>
        </p:spPr>
      </p:pic>
      <p:pic>
        <p:nvPicPr>
          <p:cNvPr id="14344" name="Rectangle 14343"/>
          <p:cNvPicPr>
            <a:picLocks noChangeAspect="1" noChangeArrowheads="1"/>
          </p:cNvPicPr>
          <p:nvPr/>
        </p:nvPicPr>
        <p:blipFill>
          <a:blip r:embed="rId10" cstate="print"/>
          <a:srcRect/>
          <a:stretch>
            <a:fillRect/>
          </a:stretch>
        </p:blipFill>
        <p:spPr bwMode="auto">
          <a:xfrm rot="1438607">
            <a:off x="4419600" y="2998788"/>
            <a:ext cx="2897188" cy="974725"/>
          </a:xfrm>
          <a:prstGeom prst="rect">
            <a:avLst/>
          </a:prstGeom>
          <a:noFill/>
          <a:ln w="9525">
            <a:noFill/>
            <a:miter lim="800000"/>
            <a:headEnd/>
            <a:tailEnd/>
          </a:ln>
        </p:spPr>
      </p:pic>
      <p:pic>
        <p:nvPicPr>
          <p:cNvPr id="14345" name="Rectangle 14344"/>
          <p:cNvPicPr>
            <a:picLocks noChangeAspect="1" noChangeArrowheads="1"/>
          </p:cNvPicPr>
          <p:nvPr/>
        </p:nvPicPr>
        <p:blipFill>
          <a:blip r:embed="rId11" cstate="print"/>
          <a:srcRect/>
          <a:stretch>
            <a:fillRect/>
          </a:stretch>
        </p:blipFill>
        <p:spPr bwMode="auto">
          <a:xfrm>
            <a:off x="6122988" y="2824163"/>
            <a:ext cx="2089150" cy="1808162"/>
          </a:xfrm>
          <a:prstGeom prst="rect">
            <a:avLst/>
          </a:prstGeom>
          <a:noFill/>
          <a:ln w="9525">
            <a:noFill/>
            <a:miter lim="800000"/>
            <a:headEnd/>
            <a:tailEnd/>
          </a:ln>
        </p:spPr>
      </p:pic>
      <p:pic>
        <p:nvPicPr>
          <p:cNvPr id="14346" name="Rectangle 14345"/>
          <p:cNvPicPr>
            <a:picLocks noChangeAspect="1" noChangeArrowheads="1"/>
          </p:cNvPicPr>
          <p:nvPr/>
        </p:nvPicPr>
        <p:blipFill>
          <a:blip r:embed="rId12" cstate="print"/>
          <a:srcRect/>
          <a:stretch>
            <a:fillRect/>
          </a:stretch>
        </p:blipFill>
        <p:spPr bwMode="auto">
          <a:xfrm rot="-1438607">
            <a:off x="1800225" y="2998788"/>
            <a:ext cx="2897188" cy="974725"/>
          </a:xfrm>
          <a:prstGeom prst="rect">
            <a:avLst/>
          </a:prstGeom>
          <a:noFill/>
          <a:ln w="9525">
            <a:noFill/>
            <a:miter lim="800000"/>
            <a:headEnd/>
            <a:tailEnd/>
          </a:ln>
        </p:spPr>
      </p:pic>
      <p:pic>
        <p:nvPicPr>
          <p:cNvPr id="14347" name="Rectangle 14346"/>
          <p:cNvPicPr>
            <a:picLocks noChangeAspect="1" noChangeArrowheads="1"/>
          </p:cNvPicPr>
          <p:nvPr/>
        </p:nvPicPr>
        <p:blipFill>
          <a:blip r:embed="rId9" cstate="print"/>
          <a:srcRect/>
          <a:stretch>
            <a:fillRect/>
          </a:stretch>
        </p:blipFill>
        <p:spPr bwMode="auto">
          <a:xfrm>
            <a:off x="966788" y="2824163"/>
            <a:ext cx="2089150" cy="1808162"/>
          </a:xfrm>
          <a:prstGeom prst="rect">
            <a:avLst/>
          </a:prstGeom>
          <a:noFill/>
          <a:ln w="9525">
            <a:noFill/>
            <a:miter lim="800000"/>
            <a:headEnd/>
            <a:tailEnd/>
          </a:ln>
        </p:spPr>
      </p:pic>
      <p:sp>
        <p:nvSpPr>
          <p:cNvPr id="4" name="TextBox 3"/>
          <p:cNvSpPr txBox="1">
            <a:spLocks noChangeArrowheads="1"/>
          </p:cNvSpPr>
          <p:nvPr/>
        </p:nvSpPr>
        <p:spPr>
          <a:xfrm>
            <a:off x="960438" y="3651250"/>
            <a:ext cx="2087562" cy="502189"/>
          </a:xfrm>
          <a:prstGeom prst="rect">
            <a:avLst/>
          </a:prstGeom>
          <a:noFill/>
          <a:ln w="12700" cap="flat" cmpd="sng" algn="ctr">
            <a:noFill/>
            <a:prstDash val="solid"/>
            <a:miter lim="800000"/>
            <a:headEnd type="none" w="med" len="med"/>
            <a:tailEnd type="none" w="med" len="med"/>
          </a:ln>
          <a:effectLst/>
        </p:spPr>
        <p:txBody>
          <a:bodyPr>
            <a:spAutoFit/>
          </a:bodyPr>
          <a:lstStyle/>
          <a:p>
            <a:pPr algn="ctr" hangingPunct="0">
              <a:lnSpc>
                <a:spcPct val="70000"/>
              </a:lnSpc>
              <a:spcBef>
                <a:spcPct val="25000"/>
              </a:spcBef>
            </a:pPr>
            <a:r>
              <a:rPr lang="en-US" sz="1600" dirty="0">
                <a:solidFill>
                  <a:schemeClr val="bg1"/>
                </a:solidFill>
                <a:effectLst>
                  <a:outerShdw blurRad="38100" dist="38100" dir="2700000" algn="tl">
                    <a:srgbClr val="080808"/>
                  </a:outerShdw>
                </a:effectLst>
                <a:latin typeface="Segoe" pitchFamily="34" charset="0"/>
                <a:ea typeface="SimSun" pitchFamily="2" charset="-122"/>
                <a:cs typeface="Times New Roman" pitchFamily="18" charset="0"/>
                <a:sym typeface="Wingdings" pitchFamily="2" charset="2"/>
              </a:rPr>
              <a:t>Interop with</a:t>
            </a:r>
            <a:endParaRPr lang="en-US" dirty="0">
              <a:solidFill>
                <a:schemeClr val="bg1"/>
              </a:solidFill>
              <a:ea typeface="SimSun" pitchFamily="2" charset="-122"/>
              <a:cs typeface="Times New Roman" pitchFamily="18" charset="0"/>
            </a:endParaRPr>
          </a:p>
          <a:p>
            <a:pPr algn="ctr" hangingPunct="0">
              <a:lnSpc>
                <a:spcPct val="70000"/>
              </a:lnSpc>
              <a:spcBef>
                <a:spcPct val="25000"/>
              </a:spcBef>
            </a:pPr>
            <a:r>
              <a:rPr lang="en-US" sz="1600" dirty="0">
                <a:solidFill>
                  <a:schemeClr val="bg1"/>
                </a:solidFill>
                <a:effectLst>
                  <a:outerShdw blurRad="38100" dist="38100" dir="2700000" algn="tl">
                    <a:srgbClr val="080808"/>
                  </a:outerShdw>
                </a:effectLst>
                <a:latin typeface="Segoe" pitchFamily="34" charset="0"/>
                <a:ea typeface="SimSun" pitchFamily="2" charset="-122"/>
                <a:cs typeface="Times New Roman" pitchFamily="18" charset="0"/>
                <a:sym typeface="Wingdings" pitchFamily="2" charset="2"/>
              </a:rPr>
              <a:t>other platforms</a:t>
            </a:r>
          </a:p>
        </p:txBody>
      </p:sp>
      <p:sp>
        <p:nvSpPr>
          <p:cNvPr id="14349" name="TextBox 14348"/>
          <p:cNvSpPr txBox="1">
            <a:spLocks noChangeArrowheads="1"/>
          </p:cNvSpPr>
          <p:nvPr/>
        </p:nvSpPr>
        <p:spPr bwMode="auto">
          <a:xfrm>
            <a:off x="1262063" y="3081338"/>
            <a:ext cx="1435100" cy="300037"/>
          </a:xfrm>
          <a:prstGeom prst="rect">
            <a:avLst/>
          </a:prstGeom>
          <a:noFill/>
          <a:ln w="9525">
            <a:noFill/>
            <a:miter lim="800000"/>
            <a:headEnd/>
            <a:tailEnd/>
          </a:ln>
        </p:spPr>
        <p:txBody>
          <a:bodyPr>
            <a:spAutoFit/>
          </a:bodyPr>
          <a:lstStyle/>
          <a:p>
            <a:pPr algn="ctr" hangingPunct="0">
              <a:lnSpc>
                <a:spcPct val="85000"/>
              </a:lnSpc>
              <a:spcBef>
                <a:spcPct val="50000"/>
              </a:spcBef>
            </a:pPr>
            <a:r>
              <a:rPr lang="en-US" sz="1600">
                <a:solidFill>
                  <a:srgbClr val="FFFFFF"/>
                </a:solidFill>
                <a:latin typeface="Segoe" pitchFamily="34" charset="0"/>
                <a:ea typeface="SimSun" pitchFamily="2" charset="-122"/>
                <a:cs typeface="Times New Roman" pitchFamily="18" charset="0"/>
                <a:sym typeface="Wingdings" pitchFamily="2" charset="2"/>
              </a:rPr>
              <a:t>ASMX</a:t>
            </a:r>
          </a:p>
        </p:txBody>
      </p:sp>
      <p:sp>
        <p:nvSpPr>
          <p:cNvPr id="11" name="TextBox 10"/>
          <p:cNvSpPr txBox="1">
            <a:spLocks noChangeArrowheads="1"/>
          </p:cNvSpPr>
          <p:nvPr/>
        </p:nvSpPr>
        <p:spPr>
          <a:xfrm>
            <a:off x="3657600" y="4629150"/>
            <a:ext cx="1846263" cy="274114"/>
          </a:xfrm>
          <a:prstGeom prst="rect">
            <a:avLst/>
          </a:prstGeom>
          <a:noFill/>
          <a:ln w="12700" cap="flat" cmpd="sng" algn="ctr">
            <a:noFill/>
            <a:prstDash val="solid"/>
            <a:miter lim="800000"/>
            <a:headEnd type="none" w="med" len="med"/>
            <a:tailEnd type="none" w="med" len="med"/>
          </a:ln>
          <a:effectLst/>
        </p:spPr>
        <p:txBody>
          <a:bodyPr>
            <a:spAutoFit/>
          </a:bodyPr>
          <a:lstStyle/>
          <a:p>
            <a:pPr algn="ctr" hangingPunct="0">
              <a:lnSpc>
                <a:spcPct val="70000"/>
              </a:lnSpc>
              <a:spcBef>
                <a:spcPct val="25000"/>
              </a:spcBef>
            </a:pPr>
            <a:r>
              <a:rPr lang="en-US" sz="1600" dirty="0">
                <a:solidFill>
                  <a:schemeClr val="bg1"/>
                </a:solidFill>
                <a:effectLst>
                  <a:outerShdw blurRad="38100" dist="38100" dir="2700000" algn="tl">
                    <a:srgbClr val="080808"/>
                  </a:outerShdw>
                </a:effectLst>
                <a:latin typeface="Segoe" pitchFamily="34" charset="0"/>
                <a:ea typeface="SimSun" pitchFamily="2" charset="-122"/>
                <a:cs typeface="Times New Roman" pitchFamily="18" charset="0"/>
                <a:sym typeface="Wingdings" pitchFamily="2" charset="2"/>
              </a:rPr>
              <a:t>WSE</a:t>
            </a:r>
            <a:endParaRPr lang="en-US" dirty="0">
              <a:solidFill>
                <a:schemeClr val="bg1"/>
              </a:solidFill>
              <a:ea typeface="SimSun" pitchFamily="2" charset="-122"/>
              <a:cs typeface="Times New Roman" pitchFamily="18" charset="0"/>
            </a:endParaRPr>
          </a:p>
        </p:txBody>
      </p:sp>
      <p:sp>
        <p:nvSpPr>
          <p:cNvPr id="14352" name="TextBox 14351"/>
          <p:cNvSpPr txBox="1">
            <a:spLocks noChangeArrowheads="1"/>
          </p:cNvSpPr>
          <p:nvPr/>
        </p:nvSpPr>
        <p:spPr bwMode="auto">
          <a:xfrm>
            <a:off x="3898900" y="5113338"/>
            <a:ext cx="1358900" cy="508000"/>
          </a:xfrm>
          <a:prstGeom prst="rect">
            <a:avLst/>
          </a:prstGeom>
          <a:noFill/>
          <a:ln w="9525">
            <a:noFill/>
            <a:miter lim="800000"/>
            <a:headEnd/>
            <a:tailEnd/>
          </a:ln>
        </p:spPr>
        <p:txBody>
          <a:bodyPr>
            <a:spAutoFit/>
          </a:bodyPr>
          <a:lstStyle/>
          <a:p>
            <a:pPr algn="ctr" hangingPunct="0">
              <a:lnSpc>
                <a:spcPct val="85000"/>
              </a:lnSpc>
              <a:spcBef>
                <a:spcPct val="50000"/>
              </a:spcBef>
            </a:pPr>
            <a:r>
              <a:rPr lang="en-US" sz="1600">
                <a:solidFill>
                  <a:srgbClr val="FFFFFF"/>
                </a:solidFill>
                <a:latin typeface="Segoe" pitchFamily="34" charset="0"/>
                <a:ea typeface="SimSun" pitchFamily="2" charset="-122"/>
                <a:cs typeface="Times New Roman" pitchFamily="18" charset="0"/>
                <a:sym typeface="Wingdings" pitchFamily="2" charset="2"/>
              </a:rPr>
              <a:t>WS-* protocols</a:t>
            </a:r>
          </a:p>
        </p:txBody>
      </p:sp>
      <p:sp>
        <p:nvSpPr>
          <p:cNvPr id="10" name="TextBox 9"/>
          <p:cNvSpPr txBox="1">
            <a:spLocks noChangeArrowheads="1"/>
          </p:cNvSpPr>
          <p:nvPr/>
        </p:nvSpPr>
        <p:spPr>
          <a:xfrm>
            <a:off x="6375400" y="3625850"/>
            <a:ext cx="1617663" cy="502189"/>
          </a:xfrm>
          <a:prstGeom prst="rect">
            <a:avLst/>
          </a:prstGeom>
          <a:noFill/>
          <a:ln w="12700" cap="flat" cmpd="sng" algn="ctr">
            <a:noFill/>
            <a:prstDash val="solid"/>
            <a:miter lim="800000"/>
            <a:headEnd type="none" w="med" len="med"/>
            <a:tailEnd type="none" w="med" len="med"/>
          </a:ln>
          <a:effectLst/>
        </p:spPr>
        <p:txBody>
          <a:bodyPr>
            <a:spAutoFit/>
          </a:bodyPr>
          <a:lstStyle/>
          <a:p>
            <a:pPr algn="ctr" hangingPunct="0">
              <a:lnSpc>
                <a:spcPct val="70000"/>
              </a:lnSpc>
              <a:spcBef>
                <a:spcPct val="25000"/>
              </a:spcBef>
            </a:pPr>
            <a:r>
              <a:rPr lang="en-US" sz="1600" dirty="0">
                <a:solidFill>
                  <a:schemeClr val="bg1"/>
                </a:solidFill>
                <a:effectLst>
                  <a:outerShdw blurRad="38100" dist="38100" dir="2700000" algn="tl">
                    <a:srgbClr val="080808"/>
                  </a:outerShdw>
                </a:effectLst>
                <a:latin typeface="Segoe" pitchFamily="34" charset="0"/>
                <a:ea typeface="SimSun" pitchFamily="2" charset="-122"/>
                <a:cs typeface="Times New Roman" pitchFamily="18" charset="0"/>
                <a:sym typeface="Wingdings" pitchFamily="2" charset="2"/>
              </a:rPr>
              <a:t>Location</a:t>
            </a:r>
            <a:endParaRPr lang="en-US" dirty="0">
              <a:solidFill>
                <a:schemeClr val="bg1"/>
              </a:solidFill>
              <a:ea typeface="SimSun" pitchFamily="2" charset="-122"/>
              <a:cs typeface="Times New Roman" pitchFamily="18" charset="0"/>
            </a:endParaRPr>
          </a:p>
          <a:p>
            <a:pPr algn="ctr" hangingPunct="0">
              <a:lnSpc>
                <a:spcPct val="70000"/>
              </a:lnSpc>
              <a:spcBef>
                <a:spcPct val="25000"/>
              </a:spcBef>
            </a:pPr>
            <a:r>
              <a:rPr lang="en-US" sz="1600" dirty="0">
                <a:solidFill>
                  <a:schemeClr val="bg1"/>
                </a:solidFill>
                <a:effectLst>
                  <a:outerShdw blurRad="38100" dist="38100" dir="2700000" algn="tl">
                    <a:srgbClr val="080808"/>
                  </a:outerShdw>
                </a:effectLst>
                <a:latin typeface="Segoe" pitchFamily="34" charset="0"/>
                <a:ea typeface="SimSun" pitchFamily="2" charset="-122"/>
                <a:cs typeface="Times New Roman" pitchFamily="18" charset="0"/>
                <a:sym typeface="Wingdings" pitchFamily="2" charset="2"/>
              </a:rPr>
              <a:t>transparency</a:t>
            </a:r>
          </a:p>
        </p:txBody>
      </p:sp>
      <p:sp>
        <p:nvSpPr>
          <p:cNvPr id="14355" name="TextBox 14354"/>
          <p:cNvSpPr txBox="1">
            <a:spLocks noChangeArrowheads="1"/>
          </p:cNvSpPr>
          <p:nvPr/>
        </p:nvSpPr>
        <p:spPr bwMode="auto">
          <a:xfrm>
            <a:off x="6438900" y="3081338"/>
            <a:ext cx="1447800" cy="300037"/>
          </a:xfrm>
          <a:prstGeom prst="rect">
            <a:avLst/>
          </a:prstGeom>
          <a:noFill/>
          <a:ln w="9525">
            <a:noFill/>
            <a:miter lim="800000"/>
            <a:headEnd/>
            <a:tailEnd/>
          </a:ln>
        </p:spPr>
        <p:txBody>
          <a:bodyPr>
            <a:spAutoFit/>
          </a:bodyPr>
          <a:lstStyle/>
          <a:p>
            <a:pPr algn="ctr" hangingPunct="0">
              <a:lnSpc>
                <a:spcPct val="85000"/>
              </a:lnSpc>
              <a:spcBef>
                <a:spcPct val="50000"/>
              </a:spcBef>
            </a:pPr>
            <a:r>
              <a:rPr lang="en-US" sz="1600">
                <a:solidFill>
                  <a:srgbClr val="FFFFFF"/>
                </a:solidFill>
                <a:latin typeface="Segoe" pitchFamily="34" charset="0"/>
                <a:ea typeface="SimSun" pitchFamily="2" charset="-122"/>
                <a:cs typeface="Times New Roman" pitchFamily="18" charset="0"/>
                <a:sym typeface="Wingdings" pitchFamily="2" charset="2"/>
              </a:rPr>
              <a:t>Remoting</a:t>
            </a:r>
          </a:p>
        </p:txBody>
      </p:sp>
      <p:sp>
        <p:nvSpPr>
          <p:cNvPr id="122897" name="Rectangle 122896"/>
          <p:cNvSpPr>
            <a:spLocks noChangeArrowheads="1"/>
          </p:cNvSpPr>
          <p:nvPr/>
        </p:nvSpPr>
        <p:spPr bwMode="auto">
          <a:xfrm>
            <a:off x="0" y="1752600"/>
            <a:ext cx="9144000" cy="384175"/>
          </a:xfrm>
          <a:prstGeom prst="rect">
            <a:avLst/>
          </a:prstGeom>
          <a:noFill/>
          <a:ln w="9525" cap="flat" cmpd="sng" algn="ctr">
            <a:noFill/>
            <a:prstDash val="solid"/>
            <a:miter lim="800000"/>
            <a:headEnd type="none" w="med" len="med"/>
            <a:tailEnd type="none" w="med" len="med"/>
          </a:ln>
          <a:effectLst/>
        </p:spPr>
        <p:txBody>
          <a:bodyPr>
            <a:spAutoFit/>
          </a:bodyPr>
          <a:lstStyle/>
          <a:p>
            <a:pPr marL="342900" indent="-342900" algn="ctr">
              <a:lnSpc>
                <a:spcPct val="80000"/>
              </a:lnSpc>
              <a:spcBef>
                <a:spcPct val="30000"/>
              </a:spcBef>
              <a:buClr>
                <a:schemeClr val="bg1"/>
              </a:buClr>
              <a:buSzPct val="90000"/>
              <a:buFont typeface="Wingdings 2" pitchFamily="18" charset="2"/>
              <a:buNone/>
            </a:pPr>
            <a:r>
              <a:rPr lang="en-US" sz="2400" i="1" dirty="0">
                <a:effectLst>
                  <a:outerShdw blurRad="38100" dist="38100" dir="2700000" algn="tl">
                    <a:srgbClr val="080808"/>
                  </a:outerShdw>
                </a:effectLst>
                <a:latin typeface="Segoe" pitchFamily="34" charset="0"/>
              </a:rPr>
              <a:t>Unified framework supersets existing technologies</a:t>
            </a:r>
            <a:endParaRPr lang="en-US" dirty="0"/>
          </a:p>
        </p:txBody>
      </p:sp>
      <p:sp>
        <p:nvSpPr>
          <p:cNvPr id="122899" name="Title 122898"/>
          <p:cNvSpPr>
            <a:spLocks noGrp="1" noChangeArrowheads="1"/>
          </p:cNvSpPr>
          <p:nvPr>
            <p:ph type="title" idx="4294967295"/>
          </p:nvPr>
        </p:nvSpPr>
        <p:spPr/>
        <p:txBody>
          <a:bodyPr>
            <a:normAutofit fontScale="90000"/>
          </a:bodyPr>
          <a:lstStyle/>
          <a:p>
            <a:r>
              <a:rPr lang="en-US" smtClean="0">
                <a:latin typeface="Segoe" pitchFamily="34" charset="0"/>
              </a:rPr>
              <a:t>Windows Communication Foundation</a:t>
            </a:r>
          </a:p>
        </p:txBody>
      </p:sp>
      <p:pic>
        <p:nvPicPr>
          <p:cNvPr id="14358" name="Rectangle 14357"/>
          <p:cNvPicPr>
            <a:picLocks noChangeAspect="1" noChangeArrowheads="1"/>
          </p:cNvPicPr>
          <p:nvPr/>
        </p:nvPicPr>
        <p:blipFill>
          <a:blip r:embed="rId13" cstate="print"/>
          <a:srcRect/>
          <a:stretch>
            <a:fillRect/>
          </a:stretch>
        </p:blipFill>
        <p:spPr bwMode="auto">
          <a:xfrm>
            <a:off x="3403600" y="1871663"/>
            <a:ext cx="2309813" cy="2092325"/>
          </a:xfrm>
          <a:prstGeom prst="rect">
            <a:avLst/>
          </a:prstGeom>
          <a:noFill/>
          <a:ln w="9525">
            <a:noFill/>
            <a:miter lim="800000"/>
            <a:headEnd/>
            <a:tailEnd/>
          </a:ln>
        </p:spPr>
      </p:pic>
      <p:sp>
        <p:nvSpPr>
          <p:cNvPr id="14359" name="Oval 14358"/>
          <p:cNvSpPr>
            <a:spLocks noChangeArrowheads="1"/>
          </p:cNvSpPr>
          <p:nvPr/>
        </p:nvSpPr>
        <p:spPr bwMode="auto">
          <a:xfrm>
            <a:off x="7705725" y="5268913"/>
            <a:ext cx="1214438" cy="1214437"/>
          </a:xfrm>
          <a:prstGeom prst="ellipse">
            <a:avLst/>
          </a:prstGeom>
          <a:solidFill>
            <a:srgbClr val="000000">
              <a:alpha val="85097"/>
            </a:srgbClr>
          </a:solidFill>
          <a:ln w="9525">
            <a:noFill/>
            <a:round/>
            <a:headEnd/>
            <a:tailEnd/>
          </a:ln>
        </p:spPr>
        <p:txBody>
          <a:bodyPr wrap="none" anchor="ctr"/>
          <a:lstStyle/>
          <a:p>
            <a:endParaRPr lang="en-US">
              <a:solidFill>
                <a:srgbClr val="000000"/>
              </a:solidFill>
            </a:endParaRPr>
          </a:p>
        </p:txBody>
      </p:sp>
      <p:pic>
        <p:nvPicPr>
          <p:cNvPr id="14360" name="Rectangle 14359"/>
          <p:cNvPicPr>
            <a:picLocks noChangeAspect="1" noChangeArrowheads="1"/>
          </p:cNvPicPr>
          <p:nvPr/>
        </p:nvPicPr>
        <p:blipFill>
          <a:blip r:embed="rId14" cstate="print"/>
          <a:srcRect/>
          <a:stretch>
            <a:fillRect/>
          </a:stretch>
        </p:blipFill>
        <p:spPr bwMode="auto">
          <a:xfrm>
            <a:off x="8312150" y="5878513"/>
            <a:ext cx="615950" cy="615950"/>
          </a:xfrm>
          <a:prstGeom prst="rect">
            <a:avLst/>
          </a:prstGeom>
          <a:noFill/>
          <a:ln w="9525">
            <a:noFill/>
            <a:miter lim="800000"/>
            <a:headEnd/>
            <a:tailEnd/>
          </a:ln>
        </p:spPr>
      </p:pic>
      <p:pic>
        <p:nvPicPr>
          <p:cNvPr id="14361" name="Rectangle 14360"/>
          <p:cNvPicPr>
            <a:picLocks noChangeAspect="1" noChangeArrowheads="1"/>
          </p:cNvPicPr>
          <p:nvPr/>
        </p:nvPicPr>
        <p:blipFill>
          <a:blip r:embed="rId15" cstate="print"/>
          <a:srcRect/>
          <a:stretch>
            <a:fillRect/>
          </a:stretch>
        </p:blipFill>
        <p:spPr bwMode="auto">
          <a:xfrm>
            <a:off x="7866063" y="5432425"/>
            <a:ext cx="893762" cy="893763"/>
          </a:xfrm>
          <a:prstGeom prst="rect">
            <a:avLst/>
          </a:prstGeom>
          <a:noFill/>
          <a:ln w="9525">
            <a:noFill/>
            <a:miter lim="800000"/>
            <a:headEnd/>
            <a:tailEnd/>
          </a:ln>
        </p:spPr>
      </p:pic>
      <p:sp>
        <p:nvSpPr>
          <p:cNvPr id="14377" name="Text Box 41"/>
          <p:cNvSpPr txBox="1">
            <a:spLocks noChangeArrowheads="1"/>
          </p:cNvSpPr>
          <p:nvPr/>
        </p:nvSpPr>
        <p:spPr bwMode="auto">
          <a:xfrm>
            <a:off x="1876425" y="5167313"/>
            <a:ext cx="1047750" cy="366712"/>
          </a:xfrm>
          <a:prstGeom prst="rect">
            <a:avLst/>
          </a:prstGeom>
          <a:noFill/>
          <a:ln w="9525">
            <a:noFill/>
            <a:miter lim="800000"/>
            <a:headEnd/>
            <a:tailEnd/>
          </a:ln>
          <a:effectLst/>
        </p:spPr>
        <p:txBody>
          <a:bodyPr>
            <a:spAutoFit/>
          </a:bodyPr>
          <a:lstStyle/>
          <a:p>
            <a:endParaRPr lang="en-US"/>
          </a:p>
        </p:txBody>
      </p:sp>
      <p:sp>
        <p:nvSpPr>
          <p:cNvPr id="14378" name="Text Box 42"/>
          <p:cNvSpPr txBox="1">
            <a:spLocks noChangeArrowheads="1"/>
          </p:cNvSpPr>
          <p:nvPr/>
        </p:nvSpPr>
        <p:spPr bwMode="auto">
          <a:xfrm>
            <a:off x="1333500" y="5359400"/>
            <a:ext cx="1612900" cy="915988"/>
          </a:xfrm>
          <a:prstGeom prst="rect">
            <a:avLst/>
          </a:prstGeom>
          <a:noFill/>
          <a:ln w="9525">
            <a:noFill/>
            <a:miter lim="800000"/>
            <a:headEnd/>
            <a:tailEnd/>
          </a:ln>
          <a:effectLst/>
        </p:spPr>
        <p:txBody>
          <a:bodyPr>
            <a:spAutoFit/>
          </a:bodyPr>
          <a:lstStyle/>
          <a:p>
            <a:pPr>
              <a:spcBef>
                <a:spcPct val="50000"/>
              </a:spcBef>
            </a:pPr>
            <a:r>
              <a:rPr lang="en-US"/>
              <a:t>Attribute Based Programming</a:t>
            </a:r>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sz="3200" smtClean="0">
                <a:latin typeface="Segoe" pitchFamily="34" charset="0"/>
              </a:rPr>
              <a:t>Our Solution: Programming WCF</a:t>
            </a:r>
          </a:p>
        </p:txBody>
      </p:sp>
      <p:sp>
        <p:nvSpPr>
          <p:cNvPr id="108547" name="Rectangle 3"/>
          <p:cNvSpPr>
            <a:spLocks noGrp="1" noChangeArrowheads="1"/>
          </p:cNvSpPr>
          <p:nvPr>
            <p:ph type="body" idx="1"/>
          </p:nvPr>
        </p:nvSpPr>
        <p:spPr>
          <a:noFill/>
          <a:ln/>
        </p:spPr>
        <p:txBody>
          <a:bodyPr/>
          <a:lstStyle/>
          <a:p>
            <a:pPr>
              <a:lnSpc>
                <a:spcPct val="80000"/>
              </a:lnSpc>
            </a:pPr>
            <a:r>
              <a:rPr lang="en-US" sz="2800" smtClean="0">
                <a:latin typeface="Segoe" pitchFamily="34" charset="0"/>
              </a:rPr>
              <a:t>Classes added to the .NET Framework 2.0</a:t>
            </a:r>
          </a:p>
          <a:p>
            <a:pPr>
              <a:lnSpc>
                <a:spcPct val="80000"/>
              </a:lnSpc>
            </a:pPr>
            <a:endParaRPr lang="en-US" sz="2800" smtClean="0">
              <a:latin typeface="Segoe" pitchFamily="34" charset="0"/>
            </a:endParaRPr>
          </a:p>
          <a:p>
            <a:pPr>
              <a:lnSpc>
                <a:spcPct val="80000"/>
              </a:lnSpc>
            </a:pPr>
            <a:r>
              <a:rPr lang="en-US" sz="2800" smtClean="0">
                <a:latin typeface="Segoe" pitchFamily="34" charset="0"/>
              </a:rPr>
              <a:t>… for building software services: </a:t>
            </a:r>
          </a:p>
          <a:p>
            <a:pPr>
              <a:lnSpc>
                <a:spcPct val="80000"/>
              </a:lnSpc>
            </a:pPr>
            <a:endParaRPr lang="en-US" sz="2800" smtClean="0">
              <a:latin typeface="Segoe" pitchFamily="34" charset="0"/>
            </a:endParaRPr>
          </a:p>
          <a:p>
            <a:pPr lvl="1">
              <a:lnSpc>
                <a:spcPct val="80000"/>
              </a:lnSpc>
              <a:buFont typeface="Wingdings 2" pitchFamily="18" charset="2"/>
              <a:buNone/>
            </a:pPr>
            <a:r>
              <a:rPr lang="en-US" sz="2400" i="1" smtClean="0">
                <a:latin typeface="Segoe" pitchFamily="34" charset="0"/>
              </a:rPr>
              <a:t>i.e. software designed for interaction over </a:t>
            </a:r>
          </a:p>
          <a:p>
            <a:pPr lvl="1">
              <a:lnSpc>
                <a:spcPct val="80000"/>
              </a:lnSpc>
              <a:buFont typeface="Wingdings 2" pitchFamily="18" charset="2"/>
              <a:buNone/>
            </a:pPr>
            <a:r>
              <a:rPr lang="en-US" sz="2400" i="1" smtClean="0">
                <a:latin typeface="Segoe" pitchFamily="34" charset="0"/>
              </a:rPr>
              <a:t>a network with an interface described in WSDL. </a:t>
            </a:r>
          </a:p>
          <a:p>
            <a:pPr lvl="1">
              <a:lnSpc>
                <a:spcPct val="80000"/>
              </a:lnSpc>
              <a:buFont typeface="Wingdings 2" pitchFamily="18" charset="2"/>
              <a:buNone/>
            </a:pPr>
            <a:endParaRPr lang="en-US" sz="2400" i="1" smtClean="0">
              <a:latin typeface="Segoe" pitchFamily="34" charset="0"/>
            </a:endParaRPr>
          </a:p>
          <a:p>
            <a:pPr lvl="1">
              <a:lnSpc>
                <a:spcPct val="80000"/>
              </a:lnSpc>
              <a:buFont typeface="Wingdings 2" pitchFamily="18" charset="2"/>
              <a:buNone/>
            </a:pPr>
            <a:r>
              <a:rPr lang="en-US" sz="2400" i="1" smtClean="0">
                <a:latin typeface="Segoe" pitchFamily="34" charset="0"/>
              </a:rPr>
              <a:t>WSDL is as important to software as money is </a:t>
            </a:r>
          </a:p>
          <a:p>
            <a:pPr lvl="1">
              <a:lnSpc>
                <a:spcPct val="80000"/>
              </a:lnSpc>
              <a:buFont typeface="Wingdings 2" pitchFamily="18" charset="2"/>
              <a:buNone/>
            </a:pPr>
            <a:r>
              <a:rPr lang="en-US" sz="2400" i="1" smtClean="0">
                <a:latin typeface="Segoe" pitchFamily="34" charset="0"/>
              </a:rPr>
              <a:t>to the economy: it makes interactions efficient.  </a:t>
            </a:r>
          </a:p>
          <a:p>
            <a:pPr lvl="1">
              <a:lnSpc>
                <a:spcPct val="80000"/>
              </a:lnSpc>
              <a:buFont typeface="Wingdings 2" pitchFamily="18" charset="2"/>
              <a:buNone/>
            </a:pPr>
            <a:endParaRPr lang="en-US" sz="2400" i="1" smtClean="0">
              <a:latin typeface="Segoe" pitchFamily="34" charset="0"/>
            </a:endParaRPr>
          </a:p>
          <a:p>
            <a:pPr lvl="1">
              <a:lnSpc>
                <a:spcPct val="80000"/>
              </a:lnSpc>
              <a:buFont typeface="Wingdings 2" pitchFamily="18" charset="2"/>
              <a:buNone/>
            </a:pPr>
            <a:r>
              <a:rPr lang="en-US" sz="2400" i="1" smtClean="0">
                <a:latin typeface="Segoe" pitchFamily="34" charset="0"/>
              </a:rPr>
              <a:t>The WCF programming model follows WSDL closely.  </a:t>
            </a:r>
            <a:endParaRPr lang="en-US" sz="2400" smtClean="0">
              <a:latin typeface="Segoe" pitchFamily="34" charset="0"/>
            </a:endParaRPr>
          </a:p>
          <a:p>
            <a:pPr>
              <a:lnSpc>
                <a:spcPct val="80000"/>
              </a:lnSpc>
            </a:pPr>
            <a:endParaRPr lang="en-US" sz="2800" smtClean="0">
              <a:latin typeface="Segoe" pitchFamily="34" charset="0"/>
            </a:endParaRPr>
          </a:p>
          <a:p>
            <a:pPr>
              <a:lnSpc>
                <a:spcPct val="80000"/>
              </a:lnSpc>
            </a:pPr>
            <a:endParaRPr lang="en-US" sz="2800" smtClean="0">
              <a:latin typeface="Segoe" pitchFamily="34" charset="0"/>
            </a:endParaRPr>
          </a:p>
          <a:p>
            <a:pPr>
              <a:lnSpc>
                <a:spcPct val="80000"/>
              </a:lnSpc>
            </a:pPr>
            <a:endParaRPr lang="en-US" sz="2800" smtClean="0">
              <a:latin typeface="Segoe"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50" name="Rectangle 30"/>
          <p:cNvSpPr>
            <a:spLocks noGrp="1" noChangeArrowheads="1"/>
          </p:cNvSpPr>
          <p:nvPr>
            <p:ph type="title"/>
          </p:nvPr>
        </p:nvSpPr>
        <p:spPr>
          <a:xfrm>
            <a:off x="457200" y="90488"/>
            <a:ext cx="8229600" cy="1143000"/>
          </a:xfrm>
          <a:noFill/>
          <a:ln/>
          <a:effectLst>
            <a:outerShdw dist="12700" dir="5400000" algn="ctr" rotWithShape="0">
              <a:schemeClr val="tx1"/>
            </a:outerShdw>
          </a:effectLst>
        </p:spPr>
        <p:txBody>
          <a:bodyPr/>
          <a:lstStyle/>
          <a:p>
            <a:r>
              <a:rPr lang="en-US" sz="3200" smtClean="0">
                <a:latin typeface="Segoe" pitchFamily="34" charset="0"/>
              </a:rPr>
              <a:t>Our Solution: Programming WCF</a:t>
            </a:r>
          </a:p>
        </p:txBody>
      </p:sp>
      <p:pic>
        <p:nvPicPr>
          <p:cNvPr id="107551" name="Picture 31" descr="Blocks-ABC"/>
          <p:cNvPicPr>
            <a:picLocks noChangeAspect="1" noChangeArrowheads="1"/>
          </p:cNvPicPr>
          <p:nvPr/>
        </p:nvPicPr>
        <p:blipFill>
          <a:blip r:embed="rId2" cstate="print"/>
          <a:srcRect/>
          <a:stretch>
            <a:fillRect/>
          </a:stretch>
        </p:blipFill>
        <p:spPr bwMode="auto">
          <a:xfrm>
            <a:off x="7200900" y="2743200"/>
            <a:ext cx="1943100" cy="3657600"/>
          </a:xfrm>
          <a:prstGeom prst="rect">
            <a:avLst/>
          </a:prstGeom>
          <a:noFill/>
        </p:spPr>
      </p:pic>
      <p:graphicFrame>
        <p:nvGraphicFramePr>
          <p:cNvPr id="107578" name="Group 58"/>
          <p:cNvGraphicFramePr>
            <a:graphicFrameLocks noGrp="1"/>
          </p:cNvGraphicFramePr>
          <p:nvPr/>
        </p:nvGraphicFramePr>
        <p:xfrm>
          <a:off x="533400" y="1752600"/>
          <a:ext cx="3990975" cy="4718304"/>
        </p:xfrm>
        <a:graphic>
          <a:graphicData uri="http://schemas.openxmlformats.org/drawingml/2006/table">
            <a:tbl>
              <a:tblPr/>
              <a:tblGrid>
                <a:gridCol w="877888"/>
                <a:gridCol w="1304925"/>
                <a:gridCol w="1808162"/>
              </a:tblGrid>
              <a:tr h="838200">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txBody>
                  <a:tcPr horzOverflow="overflow">
                    <a:lnL cap="flat">
                      <a:noFill/>
                    </a:lnL>
                    <a:lnR>
                      <a:noFill/>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txBody>
                  <a:tcPr horzOverflow="overflow">
                    <a:lnL>
                      <a:noFill/>
                    </a:lnL>
                    <a:lnR>
                      <a:noFill/>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WSDL Section</a:t>
                      </a:r>
                    </a:p>
                  </a:txBody>
                  <a:tcPr horzOverflow="overflow">
                    <a:lnL>
                      <a:noFill/>
                    </a:lnL>
                    <a:lnR cap="flat">
                      <a:noFill/>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838200">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a.</a:t>
                      </a:r>
                    </a:p>
                  </a:txBody>
                  <a:tcPr horzOverflow="overflow">
                    <a:lnL cap="flat">
                      <a:noFill/>
                    </a:lnL>
                    <a:lnR>
                      <a:noFill/>
                    </a:lnR>
                    <a:lnT w="12700" cap="flat" cmpd="sng" algn="ctr">
                      <a:solidFill>
                        <a:schemeClr val="tx1"/>
                      </a:solidFill>
                      <a:prstDash val="solid"/>
                      <a:round/>
                      <a:headEnd type="none" w="med" len="med"/>
                      <a:tailEnd type="none" w="lg" len="lg"/>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Where?</a:t>
                      </a:r>
                    </a:p>
                  </a:txBody>
                  <a:tcPr horzOverflow="overflow">
                    <a:lnL>
                      <a:noFill/>
                    </a:lnL>
                    <a:lnR>
                      <a:noFill/>
                    </a:lnR>
                    <a:lnT w="12700" cap="flat" cmpd="sng" algn="ctr">
                      <a:solidFill>
                        <a:schemeClr val="tx1"/>
                      </a:solidFill>
                      <a:prstDash val="solid"/>
                      <a:round/>
                      <a:headEnd type="none" w="med" len="med"/>
                      <a:tailEnd type="none" w="lg" len="lg"/>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service</a:t>
                      </a:r>
                    </a:p>
                  </a:txBody>
                  <a:tcPr horzOverflow="overflow">
                    <a:lnL>
                      <a:noFill/>
                    </a:lnL>
                    <a:lnR cap="flat">
                      <a:noFill/>
                    </a:lnR>
                    <a:lnT w="12700" cap="flat" cmpd="sng" algn="ctr">
                      <a:solidFill>
                        <a:schemeClr val="tx1"/>
                      </a:solidFill>
                      <a:prstDash val="solid"/>
                      <a:round/>
                      <a:headEnd type="none" w="med" len="med"/>
                      <a:tailEnd type="none" w="lg" len="lg"/>
                    </a:lnT>
                    <a:lnB>
                      <a:noFill/>
                    </a:lnB>
                    <a:lnTlToBr>
                      <a:noFill/>
                    </a:lnTlToBr>
                    <a:lnBlToTr>
                      <a:noFill/>
                    </a:lnBlToTr>
                    <a:noFill/>
                  </a:tcPr>
                </a:tc>
              </a:tr>
              <a:tr h="838200">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b.</a:t>
                      </a:r>
                    </a:p>
                  </a:txBody>
                  <a:tcPr horzOverflow="overflow">
                    <a:lnL cap="flat">
                      <a:noFill/>
                    </a:lnL>
                    <a:lnR>
                      <a:noFill/>
                    </a:lnR>
                    <a:lnT>
                      <a:noFill/>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How?</a:t>
                      </a:r>
                    </a:p>
                  </a:txBody>
                  <a:tcPr horzOverflow="overflow">
                    <a:lnL>
                      <a:noFill/>
                    </a:lnL>
                    <a:lnR>
                      <a:noFill/>
                    </a:lnR>
                    <a:lnT>
                      <a:noFill/>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binding</a:t>
                      </a:r>
                    </a:p>
                  </a:txBody>
                  <a:tcPr horzOverflow="overflow">
                    <a:lnL>
                      <a:noFill/>
                    </a:lnL>
                    <a:lnR cap="flat">
                      <a:noFill/>
                    </a:lnR>
                    <a:lnT>
                      <a:noFill/>
                    </a:lnT>
                    <a:lnB>
                      <a:noFill/>
                    </a:lnB>
                    <a:lnTlToBr>
                      <a:noFill/>
                    </a:lnTlToBr>
                    <a:lnBlToTr>
                      <a:noFill/>
                    </a:lnBlToTr>
                    <a:noFill/>
                  </a:tcPr>
                </a:tc>
              </a:tr>
              <a:tr h="1041400">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c.</a:t>
                      </a:r>
                    </a:p>
                  </a:txBody>
                  <a:tcPr horzOverflow="overflow">
                    <a:lnL cap="flat">
                      <a:noFill/>
                    </a:lnL>
                    <a:lnR>
                      <a:noFill/>
                    </a:lnR>
                    <a:lnT>
                      <a:noFill/>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What?</a:t>
                      </a:r>
                    </a:p>
                  </a:txBody>
                  <a:tcPr horzOverflow="overflow">
                    <a:lnL>
                      <a:noFill/>
                    </a:lnL>
                    <a:lnR>
                      <a:noFill/>
                    </a:lnR>
                    <a:lnT>
                      <a:noFill/>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portType</a:t>
                      </a:r>
                    </a:p>
                  </a:txBody>
                  <a:tcPr horzOverflow="overflow">
                    <a:lnL>
                      <a:noFill/>
                    </a:lnL>
                    <a:lnR cap="flat">
                      <a:noFill/>
                    </a:lnR>
                    <a:lnT>
                      <a:noFill/>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bwMode="auto">
          <a:xfrm>
            <a:off x="1525588" y="1598613"/>
            <a:ext cx="7315200" cy="4570412"/>
          </a:xfrm>
          <a:no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rPr>
              <a:t>Microsoft introduced the .NET Framework to make applications more interoperable.</a:t>
            </a:r>
          </a:p>
          <a:p>
            <a:pPr>
              <a:buFontTx/>
              <a:buBlip>
                <a:blip r:embed="rId3"/>
              </a:buBlip>
            </a:pPr>
            <a:r>
              <a:rPr lang="en-US" sz="2000" dirty="0" smtClean="0">
                <a:latin typeface="Arial" charset="0"/>
              </a:rPr>
              <a:t>Interoperability of applications means the ability of applications, developed in different languages, to be able to work together and exchange information with each other. </a:t>
            </a:r>
          </a:p>
          <a:p>
            <a:pPr>
              <a:buFontTx/>
              <a:buBlip>
                <a:blip r:embed="rId3"/>
              </a:buBlip>
            </a:pPr>
            <a:r>
              <a:rPr lang="en-US" sz="2000" dirty="0" smtClean="0">
                <a:latin typeface="Arial" charset="0"/>
              </a:rPr>
              <a:t>The objective of .NET framework is to bring various programming languages and services together.</a:t>
            </a:r>
          </a:p>
        </p:txBody>
      </p:sp>
      <p:sp>
        <p:nvSpPr>
          <p:cNvPr id="5123" name="Text Box 3"/>
          <p:cNvSpPr txBox="1">
            <a:spLocks noChangeArrowheads="1"/>
          </p:cNvSpPr>
          <p:nvPr/>
        </p:nvSpPr>
        <p:spPr bwMode="auto">
          <a:xfrm>
            <a:off x="152400" y="711201"/>
            <a:ext cx="8534400" cy="1354217"/>
          </a:xfrm>
          <a:prstGeom prst="rect">
            <a:avLst/>
          </a:prstGeom>
          <a:noFill/>
          <a:ln w="9525">
            <a:noFill/>
            <a:miter lim="800000"/>
            <a:headEnd/>
            <a:tailEnd/>
          </a:ln>
        </p:spPr>
        <p:txBody>
          <a:bodyPr wrap="square">
            <a:spAutoFit/>
          </a:bodyPr>
          <a:lstStyle/>
          <a:p>
            <a:pPr marL="0" lvl="1">
              <a:spcBef>
                <a:spcPct val="50000"/>
              </a:spcBef>
            </a:pPr>
            <a:r>
              <a:rPr lang="en-US" sz="2800" b="1" dirty="0">
                <a:latin typeface="+mj-lt"/>
                <a:cs typeface="Times New Roman" pitchFamily="18" charset="0"/>
              </a:rPr>
              <a:t>Identifying the Components of the .NET </a:t>
            </a:r>
            <a:r>
              <a:rPr lang="en-US" sz="2800" b="1" dirty="0" smtClean="0">
                <a:latin typeface="+mj-lt"/>
                <a:cs typeface="Times New Roman" pitchFamily="18" charset="0"/>
              </a:rPr>
              <a:t>Framework</a:t>
            </a:r>
            <a:endParaRPr lang="en-US" sz="2800" b="1" dirty="0">
              <a:latin typeface="+mj-lt"/>
              <a:cs typeface="Times New Roman" pitchFamily="18" charset="0"/>
            </a:endParaRPr>
          </a:p>
          <a:p>
            <a:pPr marL="0" lvl="1">
              <a:spcBef>
                <a:spcPct val="50000"/>
              </a:spcBef>
            </a:pPr>
            <a:r>
              <a:rPr lang="en-US" b="1" dirty="0">
                <a:solidFill>
                  <a:schemeClr val="bg1"/>
                </a:solidFill>
                <a:latin typeface="Tahoma" pitchFamily="34" charset="0"/>
                <a:cs typeface="Times New Roman" pitchFamily="18" charset="0"/>
              </a:rPr>
              <a:t> </a:t>
            </a:r>
          </a:p>
          <a:p>
            <a:pPr>
              <a:spcBef>
                <a:spcPct val="50000"/>
              </a:spcBef>
            </a:pPr>
            <a:endParaRPr lang="en-US" b="1" dirty="0">
              <a:solidFill>
                <a:schemeClr val="bg1"/>
              </a:solidFill>
              <a:latin typeface="Tahoma"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Blocks-ABC"/>
          <p:cNvPicPr>
            <a:picLocks noChangeAspect="1" noChangeArrowheads="1"/>
          </p:cNvPicPr>
          <p:nvPr/>
        </p:nvPicPr>
        <p:blipFill>
          <a:blip r:embed="rId3" cstate="print"/>
          <a:srcRect/>
          <a:stretch>
            <a:fillRect/>
          </a:stretch>
        </p:blipFill>
        <p:spPr bwMode="auto">
          <a:xfrm>
            <a:off x="7200900" y="2743200"/>
            <a:ext cx="1943100" cy="3657600"/>
          </a:xfrm>
          <a:prstGeom prst="rect">
            <a:avLst/>
          </a:prstGeom>
          <a:noFill/>
        </p:spPr>
      </p:pic>
      <p:sp>
        <p:nvSpPr>
          <p:cNvPr id="110595" name="Oval 3"/>
          <p:cNvSpPr>
            <a:spLocks noChangeArrowheads="1"/>
          </p:cNvSpPr>
          <p:nvPr/>
        </p:nvSpPr>
        <p:spPr bwMode="auto">
          <a:xfrm>
            <a:off x="4648200" y="5562600"/>
            <a:ext cx="3429000" cy="1371600"/>
          </a:xfrm>
          <a:prstGeom prst="ellipse">
            <a:avLst/>
          </a:prstGeom>
          <a:gradFill rotWithShape="1">
            <a:gsLst>
              <a:gs pos="0">
                <a:schemeClr val="accent1"/>
              </a:gs>
              <a:gs pos="100000">
                <a:schemeClr val="accent1">
                  <a:gamma/>
                  <a:shade val="82353"/>
                  <a:invGamma/>
                </a:schemeClr>
              </a:gs>
            </a:gsLst>
            <a:lin ang="5400000" scaled="1"/>
          </a:gradFill>
          <a:ln w="9525">
            <a:solidFill>
              <a:schemeClr val="bg1"/>
            </a:solidFill>
            <a:round/>
            <a:headEnd/>
            <a:tailEnd type="none" w="lg" len="lg"/>
          </a:ln>
          <a:effectLst/>
        </p:spPr>
        <p:txBody>
          <a:bodyPr wrap="none" anchor="ctr"/>
          <a:lstStyle/>
          <a:p>
            <a:endParaRPr lang="en-US"/>
          </a:p>
        </p:txBody>
      </p:sp>
      <p:sp>
        <p:nvSpPr>
          <p:cNvPr id="110596" name="Oval 4"/>
          <p:cNvSpPr>
            <a:spLocks noChangeArrowheads="1"/>
          </p:cNvSpPr>
          <p:nvPr/>
        </p:nvSpPr>
        <p:spPr bwMode="auto">
          <a:xfrm>
            <a:off x="4648200" y="3505200"/>
            <a:ext cx="3657600" cy="2133600"/>
          </a:xfrm>
          <a:prstGeom prst="ellipse">
            <a:avLst/>
          </a:prstGeom>
          <a:gradFill rotWithShape="1">
            <a:gsLst>
              <a:gs pos="0">
                <a:schemeClr val="accent1"/>
              </a:gs>
              <a:gs pos="100000">
                <a:schemeClr val="accent1">
                  <a:gamma/>
                  <a:shade val="82353"/>
                  <a:invGamma/>
                </a:schemeClr>
              </a:gs>
            </a:gsLst>
            <a:lin ang="5400000" scaled="1"/>
          </a:gradFill>
          <a:ln w="9525">
            <a:solidFill>
              <a:schemeClr val="bg1"/>
            </a:solidFill>
            <a:round/>
            <a:headEnd/>
            <a:tailEnd type="none" w="lg" len="lg"/>
          </a:ln>
          <a:effectLst/>
        </p:spPr>
        <p:txBody>
          <a:bodyPr wrap="none" anchor="ctr"/>
          <a:lstStyle/>
          <a:p>
            <a:endParaRPr lang="en-US"/>
          </a:p>
        </p:txBody>
      </p:sp>
      <p:sp>
        <p:nvSpPr>
          <p:cNvPr id="110597" name="Rectangle 5"/>
          <p:cNvSpPr>
            <a:spLocks noGrp="1" noChangeArrowheads="1"/>
          </p:cNvSpPr>
          <p:nvPr>
            <p:ph type="title"/>
          </p:nvPr>
        </p:nvSpPr>
        <p:spPr/>
        <p:txBody>
          <a:bodyPr/>
          <a:lstStyle/>
          <a:p>
            <a:r>
              <a:rPr lang="en-US" sz="3200" smtClean="0">
                <a:latin typeface="Segoe" pitchFamily="34" charset="0"/>
              </a:rPr>
              <a:t>Our Solution: Programming WCF</a:t>
            </a:r>
          </a:p>
        </p:txBody>
      </p:sp>
      <p:graphicFrame>
        <p:nvGraphicFramePr>
          <p:cNvPr id="110636" name="Group 44"/>
          <p:cNvGraphicFramePr>
            <a:graphicFrameLocks noGrp="1"/>
          </p:cNvGraphicFramePr>
          <p:nvPr>
            <p:ph type="tbl" idx="1"/>
          </p:nvPr>
        </p:nvGraphicFramePr>
        <p:xfrm>
          <a:off x="533400" y="2341563"/>
          <a:ext cx="6324600" cy="3844735"/>
        </p:xfrm>
        <a:graphic>
          <a:graphicData uri="http://schemas.openxmlformats.org/drawingml/2006/table">
            <a:tbl>
              <a:tblPr/>
              <a:tblGrid>
                <a:gridCol w="877888"/>
                <a:gridCol w="1304925"/>
                <a:gridCol w="1808162"/>
                <a:gridCol w="2333625"/>
              </a:tblGrid>
              <a:tr h="754063">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dirty="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dirty="0" smtClean="0">
                        <a:ln>
                          <a:noFill/>
                        </a:ln>
                        <a:solidFill>
                          <a:schemeClr val="tx1"/>
                        </a:solidFill>
                        <a:effectLst>
                          <a:outerShdw blurRad="38100" dist="38100" dir="2700000" algn="tl">
                            <a:srgbClr val="080808"/>
                          </a:outerShdw>
                        </a:effectLst>
                        <a:latin typeface="Segoe" pitchFamily="34" charset="0"/>
                      </a:endParaRPr>
                    </a:p>
                  </a:txBody>
                  <a:tcPr horzOverflow="overflow">
                    <a:lnL cap="flat">
                      <a:noFill/>
                    </a:lnL>
                    <a:lnR>
                      <a:noFill/>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txBody>
                  <a:tcPr horzOverflow="overflow">
                    <a:lnL>
                      <a:noFill/>
                    </a:lnL>
                    <a:lnR>
                      <a:noFill/>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WSDL Section</a:t>
                      </a:r>
                    </a:p>
                  </a:txBody>
                  <a:tcPr horzOverflow="overflow">
                    <a:lnL>
                      <a:noFill/>
                    </a:lnL>
                    <a:lnR>
                      <a:noFill/>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dirty="0" smtClean="0">
                          <a:ln>
                            <a:noFill/>
                          </a:ln>
                          <a:solidFill>
                            <a:schemeClr val="tx1"/>
                          </a:solidFill>
                          <a:effectLst>
                            <a:outerShdw blurRad="38100" dist="38100" dir="2700000" algn="tl">
                              <a:srgbClr val="080808"/>
                            </a:outerShdw>
                          </a:effectLst>
                          <a:latin typeface="Segoe" pitchFamily="34" charset="0"/>
                        </a:rPr>
                        <a:t>WCF </a:t>
                      </a: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dirty="0" smtClean="0">
                          <a:ln>
                            <a:noFill/>
                          </a:ln>
                          <a:solidFill>
                            <a:schemeClr val="tx1"/>
                          </a:solidFill>
                          <a:effectLst>
                            <a:outerShdw blurRad="38100" dist="38100" dir="2700000" algn="tl">
                              <a:srgbClr val="080808"/>
                            </a:outerShdw>
                          </a:effectLst>
                          <a:latin typeface="Segoe" pitchFamily="34" charset="0"/>
                        </a:rPr>
                        <a:t>Term</a:t>
                      </a:r>
                    </a:p>
                  </a:txBody>
                  <a:tcPr horzOverflow="overflow">
                    <a:lnL>
                      <a:noFill/>
                    </a:lnL>
                    <a:lnR cap="flat">
                      <a:noFill/>
                    </a:lnR>
                    <a:lnT w="28575" cap="flat" cmpd="sng" algn="ctr">
                      <a:solidFill>
                        <a:schemeClr val="tx1"/>
                      </a:solidFill>
                      <a:prstDash val="solid"/>
                      <a:round/>
                      <a:headEnd type="none" w="med" len="med"/>
                      <a:tailEnd type="none" w="lg" len="lg"/>
                    </a:lnT>
                    <a:lnB w="12700" cap="flat" cmpd="sng" algn="ctr">
                      <a:solidFill>
                        <a:schemeClr val="tx1"/>
                      </a:solidFill>
                      <a:prstDash val="solid"/>
                      <a:round/>
                      <a:headEnd type="none" w="med" len="med"/>
                      <a:tailEnd type="none" w="lg" len="lg"/>
                    </a:lnB>
                    <a:lnTlToBr>
                      <a:noFill/>
                    </a:lnTlToBr>
                    <a:lnBlToTr>
                      <a:noFill/>
                    </a:lnBlToTr>
                    <a:noFill/>
                  </a:tcPr>
                </a:tc>
              </a:tr>
              <a:tr h="755650">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a.</a:t>
                      </a:r>
                    </a:p>
                  </a:txBody>
                  <a:tcPr horzOverflow="overflow">
                    <a:lnL cap="flat">
                      <a:noFill/>
                    </a:lnL>
                    <a:lnR>
                      <a:noFill/>
                    </a:lnR>
                    <a:lnT w="12700" cap="flat" cmpd="sng" algn="ctr">
                      <a:solidFill>
                        <a:schemeClr val="tx1"/>
                      </a:solidFill>
                      <a:prstDash val="solid"/>
                      <a:round/>
                      <a:headEnd type="none" w="med" len="med"/>
                      <a:tailEnd type="none" w="lg" len="lg"/>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Where?</a:t>
                      </a:r>
                    </a:p>
                  </a:txBody>
                  <a:tcPr horzOverflow="overflow">
                    <a:lnL>
                      <a:noFill/>
                    </a:lnL>
                    <a:lnR>
                      <a:noFill/>
                    </a:lnR>
                    <a:lnT w="12700" cap="flat" cmpd="sng" algn="ctr">
                      <a:solidFill>
                        <a:schemeClr val="tx1"/>
                      </a:solidFill>
                      <a:prstDash val="solid"/>
                      <a:round/>
                      <a:headEnd type="none" w="med" len="med"/>
                      <a:tailEnd type="none" w="lg" len="lg"/>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service</a:t>
                      </a:r>
                    </a:p>
                  </a:txBody>
                  <a:tcPr horzOverflow="overflow">
                    <a:lnL>
                      <a:noFill/>
                    </a:lnL>
                    <a:lnR>
                      <a:noFill/>
                    </a:lnR>
                    <a:lnT w="12700" cap="flat" cmpd="sng" algn="ctr">
                      <a:solidFill>
                        <a:schemeClr val="tx1"/>
                      </a:solidFill>
                      <a:prstDash val="solid"/>
                      <a:round/>
                      <a:headEnd type="none" w="med" len="med"/>
                      <a:tailEnd type="none" w="lg" len="lg"/>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endParaRPr kumimoji="0" lang="en-US" sz="2800" b="0" i="0" u="none" strike="noStrike" cap="none" normalizeH="0" baseline="0" dirty="0" smtClean="0">
                        <a:ln>
                          <a:noFill/>
                        </a:ln>
                        <a:solidFill>
                          <a:schemeClr val="tx1"/>
                        </a:solidFill>
                        <a:effectLst>
                          <a:outerShdw blurRad="38100" dist="38100" dir="2700000" algn="tl">
                            <a:srgbClr val="080808"/>
                          </a:outerShdw>
                        </a:effectLst>
                        <a:latin typeface="Segoe" pitchFamily="34" charset="0"/>
                      </a:endParaRPr>
                    </a:p>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dirty="0" smtClean="0">
                          <a:ln>
                            <a:noFill/>
                          </a:ln>
                          <a:solidFill>
                            <a:srgbClr val="FF7C80"/>
                          </a:solidFill>
                          <a:effectLst>
                            <a:outerShdw blurRad="38100" dist="38100" dir="2700000" algn="tl">
                              <a:srgbClr val="FFFFFF"/>
                            </a:outerShdw>
                          </a:effectLst>
                          <a:latin typeface="Segoe" pitchFamily="34" charset="0"/>
                        </a:rPr>
                        <a:t>a</a:t>
                      </a:r>
                      <a:r>
                        <a:rPr kumimoji="0" lang="en-US" sz="2800" b="0" i="0" u="none" strike="noStrike" cap="none" normalizeH="0" baseline="0" dirty="0" smtClean="0">
                          <a:ln>
                            <a:noFill/>
                          </a:ln>
                          <a:solidFill>
                            <a:schemeClr val="tx1"/>
                          </a:solidFill>
                          <a:effectLst>
                            <a:outerShdw blurRad="38100" dist="38100" dir="2700000" algn="tl">
                              <a:srgbClr val="080808"/>
                            </a:outerShdw>
                          </a:effectLst>
                          <a:latin typeface="Segoe" pitchFamily="34" charset="0"/>
                        </a:rPr>
                        <a:t>ddress</a:t>
                      </a:r>
                    </a:p>
                  </a:txBody>
                  <a:tcPr horzOverflow="overflow">
                    <a:lnL>
                      <a:noFill/>
                    </a:lnL>
                    <a:lnR cap="flat">
                      <a:noFill/>
                    </a:lnR>
                    <a:lnT w="12700" cap="flat" cmpd="sng" algn="ctr">
                      <a:solidFill>
                        <a:schemeClr val="tx1"/>
                      </a:solidFill>
                      <a:prstDash val="solid"/>
                      <a:round/>
                      <a:headEnd type="none" w="med" len="med"/>
                      <a:tailEnd type="none" w="lg" len="lg"/>
                    </a:lnT>
                    <a:lnB>
                      <a:noFill/>
                    </a:lnB>
                    <a:lnTlToBr>
                      <a:noFill/>
                    </a:lnTlToBr>
                    <a:lnBlToTr>
                      <a:noFill/>
                    </a:lnBlToTr>
                    <a:noFill/>
                  </a:tcPr>
                </a:tc>
              </a:tr>
              <a:tr h="754063">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b.</a:t>
                      </a:r>
                    </a:p>
                  </a:txBody>
                  <a:tcPr horzOverflow="overflow">
                    <a:lnL cap="flat">
                      <a:noFill/>
                    </a:lnL>
                    <a:lnR>
                      <a:noFill/>
                    </a:lnR>
                    <a:lnT>
                      <a:noFill/>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How?</a:t>
                      </a:r>
                    </a:p>
                  </a:txBody>
                  <a:tcPr horzOverflow="overflow">
                    <a:lnL>
                      <a:noFill/>
                    </a:lnL>
                    <a:lnR>
                      <a:noFill/>
                    </a:lnR>
                    <a:lnT>
                      <a:noFill/>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binding</a:t>
                      </a:r>
                    </a:p>
                  </a:txBody>
                  <a:tcPr horzOverflow="overflow">
                    <a:lnL>
                      <a:noFill/>
                    </a:lnL>
                    <a:lnR>
                      <a:noFill/>
                    </a:lnR>
                    <a:lnT>
                      <a:noFill/>
                    </a:lnT>
                    <a:lnB>
                      <a:noFill/>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dirty="0" smtClean="0">
                          <a:ln>
                            <a:noFill/>
                          </a:ln>
                          <a:solidFill>
                            <a:srgbClr val="FF7C80"/>
                          </a:solidFill>
                          <a:effectLst>
                            <a:outerShdw blurRad="38100" dist="38100" dir="2700000" algn="tl">
                              <a:srgbClr val="FFFFFF"/>
                            </a:outerShdw>
                          </a:effectLst>
                          <a:latin typeface="Segoe" pitchFamily="34" charset="0"/>
                        </a:rPr>
                        <a:t>b</a:t>
                      </a:r>
                      <a:r>
                        <a:rPr kumimoji="0" lang="en-US" sz="2800" b="0" i="0" u="none" strike="noStrike" cap="none" normalizeH="0" baseline="0" dirty="0" smtClean="0">
                          <a:ln>
                            <a:noFill/>
                          </a:ln>
                          <a:solidFill>
                            <a:schemeClr val="tx1"/>
                          </a:solidFill>
                          <a:effectLst>
                            <a:outerShdw blurRad="38100" dist="38100" dir="2700000" algn="tl">
                              <a:srgbClr val="080808"/>
                            </a:outerShdw>
                          </a:effectLst>
                          <a:latin typeface="Segoe" pitchFamily="34" charset="0"/>
                        </a:rPr>
                        <a:t>inding</a:t>
                      </a:r>
                    </a:p>
                  </a:txBody>
                  <a:tcPr horzOverflow="overflow">
                    <a:lnL>
                      <a:noFill/>
                    </a:lnL>
                    <a:lnR cap="flat">
                      <a:noFill/>
                    </a:lnR>
                    <a:lnT>
                      <a:noFill/>
                    </a:lnT>
                    <a:lnB>
                      <a:noFill/>
                    </a:lnB>
                    <a:lnTlToBr>
                      <a:noFill/>
                    </a:lnTlToBr>
                    <a:lnBlToTr>
                      <a:noFill/>
                    </a:lnBlToTr>
                    <a:noFill/>
                  </a:tcPr>
                </a:tc>
              </a:tr>
              <a:tr h="438150">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c.</a:t>
                      </a:r>
                    </a:p>
                  </a:txBody>
                  <a:tcPr horzOverflow="overflow">
                    <a:lnL cap="flat">
                      <a:noFill/>
                    </a:lnL>
                    <a:lnR>
                      <a:noFill/>
                    </a:lnR>
                    <a:lnT>
                      <a:noFill/>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What?</a:t>
                      </a:r>
                    </a:p>
                  </a:txBody>
                  <a:tcPr horzOverflow="overflow">
                    <a:lnL>
                      <a:noFill/>
                    </a:lnL>
                    <a:lnR>
                      <a:noFill/>
                    </a:lnR>
                    <a:lnT>
                      <a:noFill/>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smtClean="0">
                          <a:ln>
                            <a:noFill/>
                          </a:ln>
                          <a:solidFill>
                            <a:schemeClr val="tx1"/>
                          </a:solidFill>
                          <a:effectLst>
                            <a:outerShdw blurRad="38100" dist="38100" dir="2700000" algn="tl">
                              <a:srgbClr val="080808"/>
                            </a:outerShdw>
                          </a:effectLst>
                          <a:latin typeface="Segoe" pitchFamily="34" charset="0"/>
                        </a:rPr>
                        <a:t>portType</a:t>
                      </a:r>
                    </a:p>
                  </a:txBody>
                  <a:tcPr horzOverflow="overflow">
                    <a:lnL>
                      <a:noFill/>
                    </a:lnL>
                    <a:lnR>
                      <a:noFill/>
                    </a:lnR>
                    <a:lnT>
                      <a:noFill/>
                    </a:lnT>
                    <a:lnB w="28575" cap="flat" cmpd="sng" algn="ctr">
                      <a:solidFill>
                        <a:schemeClr val="tx1"/>
                      </a:solidFill>
                      <a:prstDash val="solid"/>
                      <a:round/>
                      <a:headEnd type="none" w="med" len="med"/>
                      <a:tailEnd type="none" w="lg" len="lg"/>
                    </a:lnB>
                    <a:lnTlToBr>
                      <a:noFill/>
                    </a:lnTlToBr>
                    <a:lnBlToTr>
                      <a:noFill/>
                    </a:lnBlToTr>
                    <a:noFill/>
                  </a:tcPr>
                </a:tc>
                <a:tc>
                  <a:txBody>
                    <a:bodyPr/>
                    <a:lstStyle/>
                    <a:p>
                      <a:pPr marL="0" marR="0" lvl="0" indent="0" algn="ctr" defTabSz="-13873163" rtl="0" eaLnBrk="0" fontAlgn="base" latinLnBrk="0" hangingPunct="0">
                        <a:lnSpc>
                          <a:spcPct val="100000"/>
                        </a:lnSpc>
                        <a:spcBef>
                          <a:spcPct val="30000"/>
                        </a:spcBef>
                        <a:spcAft>
                          <a:spcPct val="0"/>
                        </a:spcAft>
                        <a:buClr>
                          <a:schemeClr val="tx2"/>
                        </a:buClr>
                        <a:buSzPct val="90000"/>
                        <a:buFont typeface="Wingdings 2" pitchFamily="18" charset="2"/>
                        <a:buNone/>
                        <a:tabLst/>
                      </a:pPr>
                      <a:r>
                        <a:rPr kumimoji="0" lang="en-US" sz="2800" b="0" i="0" u="none" strike="noStrike" cap="none" normalizeH="0" baseline="0" dirty="0" smtClean="0">
                          <a:ln>
                            <a:noFill/>
                          </a:ln>
                          <a:solidFill>
                            <a:srgbClr val="FF7C80"/>
                          </a:solidFill>
                          <a:effectLst>
                            <a:outerShdw blurRad="38100" dist="38100" dir="2700000" algn="tl">
                              <a:srgbClr val="FFFFFF"/>
                            </a:outerShdw>
                          </a:effectLst>
                          <a:latin typeface="Segoe" pitchFamily="34" charset="0"/>
                        </a:rPr>
                        <a:t>c</a:t>
                      </a:r>
                      <a:r>
                        <a:rPr kumimoji="0" lang="en-US" sz="2800" b="0" i="0" u="none" strike="noStrike" cap="none" normalizeH="0" baseline="0" dirty="0" smtClean="0">
                          <a:ln>
                            <a:noFill/>
                          </a:ln>
                          <a:solidFill>
                            <a:schemeClr val="tx1"/>
                          </a:solidFill>
                          <a:effectLst>
                            <a:outerShdw blurRad="38100" dist="38100" dir="2700000" algn="tl">
                              <a:srgbClr val="080808"/>
                            </a:outerShdw>
                          </a:effectLst>
                          <a:latin typeface="Segoe" pitchFamily="34" charset="0"/>
                        </a:rPr>
                        <a:t>ontract</a:t>
                      </a:r>
                    </a:p>
                  </a:txBody>
                  <a:tcPr horzOverflow="overflow">
                    <a:lnL>
                      <a:noFill/>
                    </a:lnL>
                    <a:lnR cap="flat">
                      <a:noFill/>
                    </a:lnR>
                    <a:lnT>
                      <a:noFill/>
                    </a:lnT>
                    <a:lnB w="28575" cap="flat" cmpd="sng" algn="ctr">
                      <a:solidFill>
                        <a:schemeClr val="tx1"/>
                      </a:solidFill>
                      <a:prstDash val="solid"/>
                      <a:round/>
                      <a:headEnd type="none" w="med" len="med"/>
                      <a:tailEnd type="none" w="lg" len="lg"/>
                    </a:lnB>
                    <a:lnTlToBr>
                      <a:noFill/>
                    </a:lnTlToBr>
                    <a:lnBlToTr>
                      <a:noFill/>
                    </a:lnBlToTr>
                    <a:noFill/>
                  </a:tcPr>
                </a:tc>
              </a:tr>
            </a:tbl>
          </a:graphicData>
        </a:graphic>
      </p:graphicFrame>
      <p:sp>
        <p:nvSpPr>
          <p:cNvPr id="110626" name="Text Box 34"/>
          <p:cNvSpPr txBox="1">
            <a:spLocks noChangeArrowheads="1"/>
          </p:cNvSpPr>
          <p:nvPr/>
        </p:nvSpPr>
        <p:spPr bwMode="auto">
          <a:xfrm>
            <a:off x="5194300" y="6162675"/>
            <a:ext cx="1828800" cy="517525"/>
          </a:xfrm>
          <a:prstGeom prst="rect">
            <a:avLst/>
          </a:prstGeom>
          <a:noFill/>
          <a:ln w="9525">
            <a:noFill/>
            <a:miter lim="800000"/>
            <a:headEnd/>
            <a:tailEnd type="none" w="lg" len="lg"/>
          </a:ln>
          <a:effectLst/>
        </p:spPr>
        <p:txBody>
          <a:bodyPr>
            <a:spAutoFit/>
          </a:bodyPr>
          <a:lstStyle/>
          <a:p>
            <a:pPr algn="ctr">
              <a:spcBef>
                <a:spcPct val="50000"/>
              </a:spcBef>
            </a:pPr>
            <a:r>
              <a:rPr lang="en-US" sz="1400" dirty="0">
                <a:latin typeface="Tahoma" charset="0"/>
              </a:rPr>
              <a:t>A </a:t>
            </a:r>
            <a:r>
              <a:rPr lang="en-US" sz="1400" dirty="0" err="1">
                <a:latin typeface="Tahoma" charset="0"/>
              </a:rPr>
              <a:t>.Net</a:t>
            </a:r>
            <a:r>
              <a:rPr lang="en-US" sz="1400" dirty="0">
                <a:latin typeface="Tahoma" charset="0"/>
              </a:rPr>
              <a:t> interface and implementation</a:t>
            </a:r>
          </a:p>
        </p:txBody>
      </p:sp>
      <p:sp>
        <p:nvSpPr>
          <p:cNvPr id="110627" name="Text Box 35"/>
          <p:cNvSpPr txBox="1">
            <a:spLocks noChangeArrowheads="1"/>
          </p:cNvSpPr>
          <p:nvPr/>
        </p:nvSpPr>
        <p:spPr bwMode="auto">
          <a:xfrm>
            <a:off x="6400800" y="4359275"/>
            <a:ext cx="1828800" cy="517525"/>
          </a:xfrm>
          <a:prstGeom prst="rect">
            <a:avLst/>
          </a:prstGeom>
          <a:noFill/>
          <a:ln w="9525">
            <a:noFill/>
            <a:miter lim="800000"/>
            <a:headEnd/>
            <a:tailEnd type="none" w="lg" len="lg"/>
          </a:ln>
          <a:effectLst/>
        </p:spPr>
        <p:txBody>
          <a:bodyPr>
            <a:spAutoFit/>
          </a:bodyPr>
          <a:lstStyle/>
          <a:p>
            <a:pPr algn="ctr">
              <a:spcBef>
                <a:spcPct val="50000"/>
              </a:spcBef>
            </a:pPr>
            <a:r>
              <a:rPr lang="en-US" sz="1400" dirty="0">
                <a:latin typeface="Tahoma" charset="0"/>
              </a:rPr>
              <a:t>Specified in a configuration file</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485775" y="3705225"/>
            <a:ext cx="8096250" cy="2771775"/>
          </a:xfrm>
          <a:prstGeom prst="rect">
            <a:avLst/>
          </a:prstGeom>
          <a:solidFill>
            <a:srgbClr val="CC00CC">
              <a:alpha val="34000"/>
            </a:srgbClr>
          </a:solidFill>
          <a:ln w="12700" algn="ctr">
            <a:noFill/>
            <a:miter lim="800000"/>
            <a:headEnd/>
            <a:tailEnd/>
          </a:ln>
          <a:effectLst/>
        </p:spPr>
        <p:txBody>
          <a:bodyPr wrap="none" anchor="ctr"/>
          <a:lstStyle/>
          <a:p>
            <a:endParaRPr lang="en-US"/>
          </a:p>
        </p:txBody>
      </p:sp>
      <p:sp>
        <p:nvSpPr>
          <p:cNvPr id="112643" name="Rectangle 3"/>
          <p:cNvSpPr>
            <a:spLocks noGrp="1" noChangeArrowheads="1"/>
          </p:cNvSpPr>
          <p:nvPr>
            <p:ph type="title"/>
          </p:nvPr>
        </p:nvSpPr>
        <p:spPr>
          <a:xfrm>
            <a:off x="457200" y="228600"/>
            <a:ext cx="8229600" cy="1143000"/>
          </a:xfrm>
        </p:spPr>
        <p:txBody>
          <a:bodyPr>
            <a:normAutofit fontScale="90000"/>
          </a:bodyPr>
          <a:lstStyle/>
          <a:p>
            <a:r>
              <a:rPr lang="en-US" dirty="0" smtClean="0">
                <a:latin typeface="Segoe" pitchFamily="34" charset="0"/>
              </a:rPr>
              <a:t>Our Solution: WCF Architecture</a:t>
            </a:r>
          </a:p>
        </p:txBody>
      </p:sp>
      <p:grpSp>
        <p:nvGrpSpPr>
          <p:cNvPr id="2" name="Group 4"/>
          <p:cNvGrpSpPr>
            <a:grpSpLocks/>
          </p:cNvGrpSpPr>
          <p:nvPr/>
        </p:nvGrpSpPr>
        <p:grpSpPr bwMode="auto">
          <a:xfrm>
            <a:off x="673100" y="1997075"/>
            <a:ext cx="7734300" cy="673100"/>
            <a:chOff x="408" y="1000"/>
            <a:chExt cx="4872" cy="424"/>
          </a:xfrm>
        </p:grpSpPr>
        <p:sp>
          <p:nvSpPr>
            <p:cNvPr id="112645" name="Rectangle 5"/>
            <p:cNvSpPr>
              <a:spLocks noChangeArrowheads="1"/>
            </p:cNvSpPr>
            <p:nvPr/>
          </p:nvSpPr>
          <p:spPr bwMode="auto">
            <a:xfrm>
              <a:off x="408" y="1000"/>
              <a:ext cx="976" cy="424"/>
            </a:xfrm>
            <a:prstGeom prst="rect">
              <a:avLst/>
            </a:prstGeom>
            <a:gradFill rotWithShape="0">
              <a:gsLst>
                <a:gs pos="0">
                  <a:schemeClr val="accent2">
                    <a:gamma/>
                    <a:shade val="63529"/>
                    <a:invGamma/>
                  </a:schemeClr>
                </a:gs>
                <a:gs pos="50000">
                  <a:schemeClr val="accent2"/>
                </a:gs>
                <a:gs pos="100000">
                  <a:schemeClr val="accent2">
                    <a:gamma/>
                    <a:shade val="63529"/>
                    <a:invGamma/>
                  </a:schemeClr>
                </a:gs>
              </a:gsLst>
              <a:lin ang="2700000" scaled="1"/>
            </a:gradFill>
            <a:ln w="12700" algn="ctr">
              <a:solidFill>
                <a:schemeClr val="accent2"/>
              </a:solidFill>
              <a:miter lim="800000"/>
              <a:headEnd/>
              <a:tailEnd/>
            </a:ln>
            <a:effectLst/>
          </p:spPr>
          <p:txBody>
            <a:bodyPr wrap="none" anchor="ctr"/>
            <a:lstStyle/>
            <a:p>
              <a:pPr algn="ctr" eaLnBrk="0" hangingPunct="0">
                <a:lnSpc>
                  <a:spcPct val="85000"/>
                </a:lnSpc>
                <a:spcBef>
                  <a:spcPct val="20000"/>
                </a:spcBef>
              </a:pPr>
              <a:r>
                <a:rPr lang="en-US" sz="2000">
                  <a:solidFill>
                    <a:schemeClr val="bg1"/>
                  </a:solidFill>
                  <a:latin typeface="Franklin Gothic Medium" pitchFamily="34" charset="0"/>
                </a:rPr>
                <a:t>User Code</a:t>
              </a:r>
            </a:p>
          </p:txBody>
        </p:sp>
        <p:sp>
          <p:nvSpPr>
            <p:cNvPr id="112646" name="Rectangle 6"/>
            <p:cNvSpPr>
              <a:spLocks noChangeArrowheads="1"/>
            </p:cNvSpPr>
            <p:nvPr/>
          </p:nvSpPr>
          <p:spPr bwMode="auto">
            <a:xfrm>
              <a:off x="4304" y="1000"/>
              <a:ext cx="976" cy="424"/>
            </a:xfrm>
            <a:prstGeom prst="rect">
              <a:avLst/>
            </a:prstGeom>
            <a:gradFill rotWithShape="0">
              <a:gsLst>
                <a:gs pos="0">
                  <a:schemeClr val="accent2">
                    <a:gamma/>
                    <a:shade val="63529"/>
                    <a:invGamma/>
                  </a:schemeClr>
                </a:gs>
                <a:gs pos="50000">
                  <a:schemeClr val="accent2"/>
                </a:gs>
                <a:gs pos="100000">
                  <a:schemeClr val="accent2">
                    <a:gamma/>
                    <a:shade val="63529"/>
                    <a:invGamma/>
                  </a:schemeClr>
                </a:gs>
              </a:gsLst>
              <a:lin ang="2700000" scaled="1"/>
            </a:gradFill>
            <a:ln w="12700" algn="ctr">
              <a:solidFill>
                <a:schemeClr val="accent2"/>
              </a:solidFill>
              <a:miter lim="800000"/>
              <a:headEnd/>
              <a:tailEnd/>
            </a:ln>
            <a:effectLst/>
          </p:spPr>
          <p:txBody>
            <a:bodyPr wrap="none" anchor="ctr"/>
            <a:lstStyle/>
            <a:p>
              <a:pPr algn="ctr" eaLnBrk="0" hangingPunct="0">
                <a:lnSpc>
                  <a:spcPct val="85000"/>
                </a:lnSpc>
                <a:spcBef>
                  <a:spcPct val="20000"/>
                </a:spcBef>
              </a:pPr>
              <a:r>
                <a:rPr lang="en-US" sz="2000">
                  <a:solidFill>
                    <a:schemeClr val="bg1"/>
                  </a:solidFill>
                  <a:latin typeface="Franklin Gothic Medium" pitchFamily="34" charset="0"/>
                </a:rPr>
                <a:t>User Code</a:t>
              </a:r>
            </a:p>
          </p:txBody>
        </p:sp>
      </p:grpSp>
      <p:sp>
        <p:nvSpPr>
          <p:cNvPr id="112647" name="Rectangle 7"/>
          <p:cNvSpPr>
            <a:spLocks noChangeArrowheads="1"/>
          </p:cNvSpPr>
          <p:nvPr/>
        </p:nvSpPr>
        <p:spPr bwMode="auto">
          <a:xfrm>
            <a:off x="673100" y="2908300"/>
            <a:ext cx="1549400" cy="673100"/>
          </a:xfrm>
          <a:prstGeom prst="rect">
            <a:avLst/>
          </a:prstGeom>
          <a:gradFill rotWithShape="0">
            <a:gsLst>
              <a:gs pos="0">
                <a:srgbClr val="006600">
                  <a:gamma/>
                  <a:shade val="63529"/>
                  <a:invGamma/>
                </a:srgbClr>
              </a:gs>
              <a:gs pos="50000">
                <a:srgbClr val="006600"/>
              </a:gs>
              <a:gs pos="100000">
                <a:srgbClr val="006600">
                  <a:gamma/>
                  <a:shade val="63529"/>
                  <a:invGamma/>
                </a:srgbClr>
              </a:gs>
            </a:gsLst>
            <a:lin ang="2700000" scaled="1"/>
          </a:gradFill>
          <a:ln w="12700" algn="ctr">
            <a:solidFill>
              <a:srgbClr val="006600"/>
            </a:solidFill>
            <a:miter lim="800000"/>
            <a:headEnd/>
            <a:tailEnd/>
          </a:ln>
          <a:effectLst/>
        </p:spPr>
        <p:txBody>
          <a:bodyPr wrap="none" anchor="ctr"/>
          <a:lstStyle/>
          <a:p>
            <a:pPr algn="ctr" eaLnBrk="0" hangingPunct="0">
              <a:lnSpc>
                <a:spcPct val="85000"/>
              </a:lnSpc>
              <a:spcBef>
                <a:spcPct val="20000"/>
              </a:spcBef>
            </a:pPr>
            <a:r>
              <a:rPr lang="en-US" sz="2000">
                <a:solidFill>
                  <a:schemeClr val="bg1"/>
                </a:solidFill>
                <a:latin typeface="Franklin Gothic Medium" pitchFamily="34" charset="0"/>
              </a:rPr>
              <a:t>Typed Proxy</a:t>
            </a:r>
          </a:p>
        </p:txBody>
      </p:sp>
      <p:sp>
        <p:nvSpPr>
          <p:cNvPr id="112648" name="Rectangle 8"/>
          <p:cNvSpPr>
            <a:spLocks noChangeArrowheads="1"/>
          </p:cNvSpPr>
          <p:nvPr/>
        </p:nvSpPr>
        <p:spPr bwMode="auto">
          <a:xfrm>
            <a:off x="6858000" y="2908300"/>
            <a:ext cx="1549400" cy="673100"/>
          </a:xfrm>
          <a:prstGeom prst="rect">
            <a:avLst/>
          </a:prstGeom>
          <a:gradFill rotWithShape="0">
            <a:gsLst>
              <a:gs pos="0">
                <a:schemeClr val="hlink">
                  <a:gamma/>
                  <a:shade val="63529"/>
                  <a:invGamma/>
                </a:schemeClr>
              </a:gs>
              <a:gs pos="50000">
                <a:schemeClr val="hlink"/>
              </a:gs>
              <a:gs pos="100000">
                <a:schemeClr val="hlink">
                  <a:gamma/>
                  <a:shade val="63529"/>
                  <a:invGamma/>
                </a:schemeClr>
              </a:gs>
            </a:gsLst>
            <a:lin ang="2700000" scaled="1"/>
          </a:gradFill>
          <a:ln w="12700" algn="ctr">
            <a:solidFill>
              <a:schemeClr val="accent2"/>
            </a:solidFill>
            <a:miter lim="800000"/>
            <a:headEnd/>
            <a:tailEnd/>
          </a:ln>
          <a:effectLst/>
        </p:spPr>
        <p:txBody>
          <a:bodyPr wrap="none" anchor="ctr"/>
          <a:lstStyle/>
          <a:p>
            <a:pPr algn="ctr" eaLnBrk="0" hangingPunct="0">
              <a:lnSpc>
                <a:spcPct val="85000"/>
              </a:lnSpc>
              <a:spcBef>
                <a:spcPct val="20000"/>
              </a:spcBef>
            </a:pPr>
            <a:r>
              <a:rPr lang="en-US" sz="2000">
                <a:solidFill>
                  <a:schemeClr val="bg1"/>
                </a:solidFill>
                <a:latin typeface="Franklin Gothic Medium" pitchFamily="34" charset="0"/>
              </a:rPr>
              <a:t>Dispatcher</a:t>
            </a:r>
          </a:p>
        </p:txBody>
      </p:sp>
      <p:grpSp>
        <p:nvGrpSpPr>
          <p:cNvPr id="3" name="Group 9"/>
          <p:cNvGrpSpPr>
            <a:grpSpLocks/>
          </p:cNvGrpSpPr>
          <p:nvPr/>
        </p:nvGrpSpPr>
        <p:grpSpPr bwMode="auto">
          <a:xfrm>
            <a:off x="673100" y="3819525"/>
            <a:ext cx="7734300" cy="673100"/>
            <a:chOff x="408" y="1000"/>
            <a:chExt cx="4872" cy="424"/>
          </a:xfrm>
        </p:grpSpPr>
        <p:sp>
          <p:nvSpPr>
            <p:cNvPr id="112650" name="Rectangle 10"/>
            <p:cNvSpPr>
              <a:spLocks noChangeArrowheads="1"/>
            </p:cNvSpPr>
            <p:nvPr/>
          </p:nvSpPr>
          <p:spPr bwMode="auto">
            <a:xfrm>
              <a:off x="408" y="1000"/>
              <a:ext cx="976" cy="424"/>
            </a:xfrm>
            <a:prstGeom prst="rect">
              <a:avLst/>
            </a:prstGeom>
            <a:gradFill rotWithShape="0">
              <a:gsLst>
                <a:gs pos="0">
                  <a:schemeClr val="bg1">
                    <a:gamma/>
                    <a:shade val="63529"/>
                    <a:invGamma/>
                  </a:schemeClr>
                </a:gs>
                <a:gs pos="50000">
                  <a:schemeClr val="bg1"/>
                </a:gs>
                <a:gs pos="100000">
                  <a:schemeClr val="bg1">
                    <a:gamma/>
                    <a:shade val="63529"/>
                    <a:invGamma/>
                  </a:schemeClr>
                </a:gs>
              </a:gsLst>
              <a:lin ang="2700000" scaled="1"/>
            </a:gradFill>
            <a:ln w="12700" algn="ctr">
              <a:solidFill>
                <a:schemeClr val="bg1"/>
              </a:solidFill>
              <a:miter lim="800000"/>
              <a:headEnd/>
              <a:tailEnd/>
            </a:ln>
            <a:effectLst/>
          </p:spPr>
          <p:txBody>
            <a:bodyPr wrap="none" anchor="ctr"/>
            <a:lstStyle/>
            <a:p>
              <a:pPr algn="ctr" eaLnBrk="0" hangingPunct="0">
                <a:lnSpc>
                  <a:spcPct val="85000"/>
                </a:lnSpc>
                <a:spcBef>
                  <a:spcPct val="20000"/>
                </a:spcBef>
              </a:pPr>
              <a:r>
                <a:rPr lang="en-US" sz="2000">
                  <a:latin typeface="Franklin Gothic Medium" pitchFamily="34" charset="0"/>
                </a:rPr>
                <a:t>Protocol</a:t>
              </a:r>
            </a:p>
          </p:txBody>
        </p:sp>
        <p:sp>
          <p:nvSpPr>
            <p:cNvPr id="112651" name="Rectangle 11"/>
            <p:cNvSpPr>
              <a:spLocks noChangeArrowheads="1"/>
            </p:cNvSpPr>
            <p:nvPr/>
          </p:nvSpPr>
          <p:spPr bwMode="auto">
            <a:xfrm>
              <a:off x="4304" y="1000"/>
              <a:ext cx="976" cy="424"/>
            </a:xfrm>
            <a:prstGeom prst="rect">
              <a:avLst/>
            </a:prstGeom>
            <a:gradFill rotWithShape="0">
              <a:gsLst>
                <a:gs pos="0">
                  <a:schemeClr val="bg1">
                    <a:gamma/>
                    <a:shade val="63529"/>
                    <a:invGamma/>
                  </a:schemeClr>
                </a:gs>
                <a:gs pos="50000">
                  <a:schemeClr val="bg1"/>
                </a:gs>
                <a:gs pos="100000">
                  <a:schemeClr val="bg1">
                    <a:gamma/>
                    <a:shade val="63529"/>
                    <a:invGamma/>
                  </a:schemeClr>
                </a:gs>
              </a:gsLst>
              <a:lin ang="2700000" scaled="1"/>
            </a:gradFill>
            <a:ln w="12700" algn="ctr">
              <a:solidFill>
                <a:schemeClr val="bg1"/>
              </a:solidFill>
              <a:miter lim="800000"/>
              <a:headEnd/>
              <a:tailEnd/>
            </a:ln>
            <a:effectLst/>
          </p:spPr>
          <p:txBody>
            <a:bodyPr wrap="none" anchor="ctr"/>
            <a:lstStyle/>
            <a:p>
              <a:pPr algn="ctr" eaLnBrk="0" hangingPunct="0">
                <a:lnSpc>
                  <a:spcPct val="85000"/>
                </a:lnSpc>
                <a:spcBef>
                  <a:spcPct val="20000"/>
                </a:spcBef>
              </a:pPr>
              <a:r>
                <a:rPr lang="en-US" sz="2000">
                  <a:latin typeface="Franklin Gothic Medium" pitchFamily="34" charset="0"/>
                </a:rPr>
                <a:t>Protocol</a:t>
              </a:r>
            </a:p>
          </p:txBody>
        </p:sp>
      </p:grpSp>
      <p:grpSp>
        <p:nvGrpSpPr>
          <p:cNvPr id="4" name="Group 12"/>
          <p:cNvGrpSpPr>
            <a:grpSpLocks/>
          </p:cNvGrpSpPr>
          <p:nvPr/>
        </p:nvGrpSpPr>
        <p:grpSpPr bwMode="auto">
          <a:xfrm>
            <a:off x="673100" y="4730750"/>
            <a:ext cx="7734300" cy="673100"/>
            <a:chOff x="408" y="1000"/>
            <a:chExt cx="4872" cy="424"/>
          </a:xfrm>
        </p:grpSpPr>
        <p:sp>
          <p:nvSpPr>
            <p:cNvPr id="112653" name="Rectangle 13"/>
            <p:cNvSpPr>
              <a:spLocks noChangeArrowheads="1"/>
            </p:cNvSpPr>
            <p:nvPr/>
          </p:nvSpPr>
          <p:spPr bwMode="auto">
            <a:xfrm>
              <a:off x="408" y="1000"/>
              <a:ext cx="976" cy="424"/>
            </a:xfrm>
            <a:prstGeom prst="rect">
              <a:avLst/>
            </a:prstGeom>
            <a:gradFill rotWithShape="0">
              <a:gsLst>
                <a:gs pos="0">
                  <a:schemeClr val="bg1">
                    <a:gamma/>
                    <a:shade val="63529"/>
                    <a:invGamma/>
                  </a:schemeClr>
                </a:gs>
                <a:gs pos="50000">
                  <a:schemeClr val="bg1"/>
                </a:gs>
                <a:gs pos="100000">
                  <a:schemeClr val="bg1">
                    <a:gamma/>
                    <a:shade val="63529"/>
                    <a:invGamma/>
                  </a:schemeClr>
                </a:gs>
              </a:gsLst>
              <a:lin ang="2700000" scaled="1"/>
            </a:gradFill>
            <a:ln w="12700" algn="ctr">
              <a:solidFill>
                <a:schemeClr val="bg1"/>
              </a:solidFill>
              <a:miter lim="800000"/>
              <a:headEnd/>
              <a:tailEnd/>
            </a:ln>
            <a:effectLst/>
          </p:spPr>
          <p:txBody>
            <a:bodyPr wrap="none" anchor="ctr"/>
            <a:lstStyle/>
            <a:p>
              <a:pPr algn="ctr" eaLnBrk="0" hangingPunct="0">
                <a:lnSpc>
                  <a:spcPct val="85000"/>
                </a:lnSpc>
                <a:spcBef>
                  <a:spcPct val="20000"/>
                </a:spcBef>
              </a:pPr>
              <a:r>
                <a:rPr lang="en-US" sz="2000">
                  <a:latin typeface="Franklin Gothic Medium" pitchFamily="34" charset="0"/>
                </a:rPr>
                <a:t>Encoding</a:t>
              </a:r>
            </a:p>
          </p:txBody>
        </p:sp>
        <p:sp>
          <p:nvSpPr>
            <p:cNvPr id="112654" name="Rectangle 14"/>
            <p:cNvSpPr>
              <a:spLocks noChangeArrowheads="1"/>
            </p:cNvSpPr>
            <p:nvPr/>
          </p:nvSpPr>
          <p:spPr bwMode="auto">
            <a:xfrm>
              <a:off x="4304" y="1000"/>
              <a:ext cx="976" cy="424"/>
            </a:xfrm>
            <a:prstGeom prst="rect">
              <a:avLst/>
            </a:prstGeom>
            <a:gradFill rotWithShape="0">
              <a:gsLst>
                <a:gs pos="0">
                  <a:schemeClr val="bg1">
                    <a:gamma/>
                    <a:shade val="63529"/>
                    <a:invGamma/>
                  </a:schemeClr>
                </a:gs>
                <a:gs pos="50000">
                  <a:schemeClr val="bg1"/>
                </a:gs>
                <a:gs pos="100000">
                  <a:schemeClr val="bg1">
                    <a:gamma/>
                    <a:shade val="63529"/>
                    <a:invGamma/>
                  </a:schemeClr>
                </a:gs>
              </a:gsLst>
              <a:lin ang="2700000" scaled="1"/>
            </a:gradFill>
            <a:ln w="12700" algn="ctr">
              <a:solidFill>
                <a:schemeClr val="bg1"/>
              </a:solidFill>
              <a:miter lim="800000"/>
              <a:headEnd/>
              <a:tailEnd/>
            </a:ln>
            <a:effectLst/>
          </p:spPr>
          <p:txBody>
            <a:bodyPr wrap="none" anchor="ctr"/>
            <a:lstStyle/>
            <a:p>
              <a:pPr algn="ctr" eaLnBrk="0" hangingPunct="0">
                <a:lnSpc>
                  <a:spcPct val="85000"/>
                </a:lnSpc>
                <a:spcBef>
                  <a:spcPct val="20000"/>
                </a:spcBef>
              </a:pPr>
              <a:r>
                <a:rPr lang="en-US" sz="2000">
                  <a:latin typeface="Franklin Gothic Medium" pitchFamily="34" charset="0"/>
                </a:rPr>
                <a:t>Encoding</a:t>
              </a:r>
            </a:p>
          </p:txBody>
        </p:sp>
      </p:grpSp>
      <p:grpSp>
        <p:nvGrpSpPr>
          <p:cNvPr id="5" name="Group 15"/>
          <p:cNvGrpSpPr>
            <a:grpSpLocks/>
          </p:cNvGrpSpPr>
          <p:nvPr/>
        </p:nvGrpSpPr>
        <p:grpSpPr bwMode="auto">
          <a:xfrm>
            <a:off x="673100" y="5641975"/>
            <a:ext cx="7734300" cy="673100"/>
            <a:chOff x="408" y="1000"/>
            <a:chExt cx="4872" cy="424"/>
          </a:xfrm>
        </p:grpSpPr>
        <p:sp>
          <p:nvSpPr>
            <p:cNvPr id="112656" name="Rectangle 16"/>
            <p:cNvSpPr>
              <a:spLocks noChangeArrowheads="1"/>
            </p:cNvSpPr>
            <p:nvPr/>
          </p:nvSpPr>
          <p:spPr bwMode="auto">
            <a:xfrm>
              <a:off x="408" y="1000"/>
              <a:ext cx="976" cy="424"/>
            </a:xfrm>
            <a:prstGeom prst="rect">
              <a:avLst/>
            </a:prstGeom>
            <a:gradFill rotWithShape="0">
              <a:gsLst>
                <a:gs pos="0">
                  <a:schemeClr val="bg1">
                    <a:gamma/>
                    <a:shade val="46275"/>
                    <a:invGamma/>
                  </a:schemeClr>
                </a:gs>
                <a:gs pos="50000">
                  <a:schemeClr val="bg1"/>
                </a:gs>
                <a:gs pos="100000">
                  <a:schemeClr val="bg1">
                    <a:gamma/>
                    <a:shade val="46275"/>
                    <a:invGamma/>
                  </a:schemeClr>
                </a:gs>
              </a:gsLst>
              <a:lin ang="2700000" scaled="1"/>
            </a:gradFill>
            <a:ln w="12700" algn="ctr">
              <a:solidFill>
                <a:schemeClr val="bg1"/>
              </a:solidFill>
              <a:miter lim="800000"/>
              <a:headEnd/>
              <a:tailEnd/>
            </a:ln>
            <a:effectLst/>
          </p:spPr>
          <p:txBody>
            <a:bodyPr wrap="none" anchor="ctr"/>
            <a:lstStyle/>
            <a:p>
              <a:pPr algn="ctr" eaLnBrk="0" hangingPunct="0">
                <a:lnSpc>
                  <a:spcPct val="85000"/>
                </a:lnSpc>
                <a:spcBef>
                  <a:spcPct val="20000"/>
                </a:spcBef>
              </a:pPr>
              <a:r>
                <a:rPr lang="en-US" sz="2000">
                  <a:latin typeface="Franklin Gothic Medium" pitchFamily="34" charset="0"/>
                </a:rPr>
                <a:t>Transport</a:t>
              </a:r>
            </a:p>
          </p:txBody>
        </p:sp>
        <p:sp>
          <p:nvSpPr>
            <p:cNvPr id="112657" name="Rectangle 17"/>
            <p:cNvSpPr>
              <a:spLocks noChangeArrowheads="1"/>
            </p:cNvSpPr>
            <p:nvPr/>
          </p:nvSpPr>
          <p:spPr bwMode="auto">
            <a:xfrm>
              <a:off x="4304" y="1000"/>
              <a:ext cx="976" cy="424"/>
            </a:xfrm>
            <a:prstGeom prst="rect">
              <a:avLst/>
            </a:prstGeom>
            <a:gradFill rotWithShape="0">
              <a:gsLst>
                <a:gs pos="0">
                  <a:schemeClr val="bg1">
                    <a:gamma/>
                    <a:shade val="46275"/>
                    <a:invGamma/>
                  </a:schemeClr>
                </a:gs>
                <a:gs pos="50000">
                  <a:schemeClr val="bg1"/>
                </a:gs>
                <a:gs pos="100000">
                  <a:schemeClr val="bg1">
                    <a:gamma/>
                    <a:shade val="46275"/>
                    <a:invGamma/>
                  </a:schemeClr>
                </a:gs>
              </a:gsLst>
              <a:lin ang="2700000" scaled="1"/>
            </a:gradFill>
            <a:ln w="12700" algn="ctr">
              <a:solidFill>
                <a:schemeClr val="bg1"/>
              </a:solidFill>
              <a:miter lim="800000"/>
              <a:headEnd/>
              <a:tailEnd/>
            </a:ln>
            <a:effectLst/>
          </p:spPr>
          <p:txBody>
            <a:bodyPr wrap="none" anchor="ctr"/>
            <a:lstStyle/>
            <a:p>
              <a:pPr algn="ctr" eaLnBrk="0" hangingPunct="0">
                <a:lnSpc>
                  <a:spcPct val="85000"/>
                </a:lnSpc>
                <a:spcBef>
                  <a:spcPct val="20000"/>
                </a:spcBef>
              </a:pPr>
              <a:r>
                <a:rPr lang="en-US" sz="2000">
                  <a:latin typeface="Franklin Gothic Medium" pitchFamily="34" charset="0"/>
                </a:rPr>
                <a:t>Transport</a:t>
              </a:r>
            </a:p>
          </p:txBody>
        </p:sp>
      </p:grpSp>
      <p:cxnSp>
        <p:nvCxnSpPr>
          <p:cNvPr id="112658" name="AutoShape 18"/>
          <p:cNvCxnSpPr>
            <a:cxnSpLocks noChangeShapeType="1"/>
            <a:stCxn id="112656" idx="3"/>
            <a:endCxn id="112657" idx="1"/>
          </p:cNvCxnSpPr>
          <p:nvPr/>
        </p:nvCxnSpPr>
        <p:spPr bwMode="auto">
          <a:xfrm>
            <a:off x="2222500" y="5978525"/>
            <a:ext cx="4635500" cy="0"/>
          </a:xfrm>
          <a:prstGeom prst="straightConnector1">
            <a:avLst/>
          </a:prstGeom>
          <a:noFill/>
          <a:ln w="57150">
            <a:solidFill>
              <a:schemeClr val="tx1"/>
            </a:solidFill>
            <a:round/>
            <a:headEnd/>
            <a:tailEnd/>
          </a:ln>
          <a:effectLst/>
        </p:spPr>
      </p:cxnSp>
      <p:cxnSp>
        <p:nvCxnSpPr>
          <p:cNvPr id="112659" name="AutoShape 19"/>
          <p:cNvCxnSpPr>
            <a:cxnSpLocks noChangeShapeType="1"/>
            <a:stCxn id="112645" idx="2"/>
            <a:endCxn id="112647" idx="0"/>
          </p:cNvCxnSpPr>
          <p:nvPr/>
        </p:nvCxnSpPr>
        <p:spPr bwMode="auto">
          <a:xfrm>
            <a:off x="1447800" y="2670175"/>
            <a:ext cx="0" cy="238125"/>
          </a:xfrm>
          <a:prstGeom prst="straightConnector1">
            <a:avLst/>
          </a:prstGeom>
          <a:noFill/>
          <a:ln w="57150">
            <a:solidFill>
              <a:schemeClr val="tx1"/>
            </a:solidFill>
            <a:round/>
            <a:headEnd/>
            <a:tailEnd/>
          </a:ln>
          <a:effectLst/>
        </p:spPr>
      </p:cxnSp>
      <p:cxnSp>
        <p:nvCxnSpPr>
          <p:cNvPr id="112660" name="AutoShape 20"/>
          <p:cNvCxnSpPr>
            <a:cxnSpLocks noChangeShapeType="1"/>
            <a:stCxn id="112647" idx="2"/>
            <a:endCxn id="112650" idx="0"/>
          </p:cNvCxnSpPr>
          <p:nvPr/>
        </p:nvCxnSpPr>
        <p:spPr bwMode="auto">
          <a:xfrm>
            <a:off x="1447800" y="3581400"/>
            <a:ext cx="0" cy="238125"/>
          </a:xfrm>
          <a:prstGeom prst="straightConnector1">
            <a:avLst/>
          </a:prstGeom>
          <a:noFill/>
          <a:ln w="57150">
            <a:solidFill>
              <a:schemeClr val="tx1"/>
            </a:solidFill>
            <a:round/>
            <a:headEnd/>
            <a:tailEnd/>
          </a:ln>
          <a:effectLst/>
        </p:spPr>
      </p:cxnSp>
      <p:cxnSp>
        <p:nvCxnSpPr>
          <p:cNvPr id="112661" name="AutoShape 21"/>
          <p:cNvCxnSpPr>
            <a:cxnSpLocks noChangeShapeType="1"/>
            <a:stCxn id="112650" idx="2"/>
            <a:endCxn id="112653" idx="0"/>
          </p:cNvCxnSpPr>
          <p:nvPr/>
        </p:nvCxnSpPr>
        <p:spPr bwMode="auto">
          <a:xfrm>
            <a:off x="1447800" y="4492625"/>
            <a:ext cx="0" cy="238125"/>
          </a:xfrm>
          <a:prstGeom prst="straightConnector1">
            <a:avLst/>
          </a:prstGeom>
          <a:noFill/>
          <a:ln w="57150">
            <a:solidFill>
              <a:schemeClr val="tx1"/>
            </a:solidFill>
            <a:round/>
            <a:headEnd/>
            <a:tailEnd/>
          </a:ln>
          <a:effectLst/>
        </p:spPr>
      </p:cxnSp>
      <p:cxnSp>
        <p:nvCxnSpPr>
          <p:cNvPr id="112662" name="AutoShape 22"/>
          <p:cNvCxnSpPr>
            <a:cxnSpLocks noChangeShapeType="1"/>
            <a:stCxn id="112653" idx="2"/>
            <a:endCxn id="112656" idx="0"/>
          </p:cNvCxnSpPr>
          <p:nvPr/>
        </p:nvCxnSpPr>
        <p:spPr bwMode="auto">
          <a:xfrm>
            <a:off x="1447800" y="5403850"/>
            <a:ext cx="0" cy="238125"/>
          </a:xfrm>
          <a:prstGeom prst="straightConnector1">
            <a:avLst/>
          </a:prstGeom>
          <a:noFill/>
          <a:ln w="57150">
            <a:solidFill>
              <a:schemeClr val="tx1"/>
            </a:solidFill>
            <a:round/>
            <a:headEnd/>
            <a:tailEnd/>
          </a:ln>
          <a:effectLst/>
        </p:spPr>
      </p:cxnSp>
      <p:cxnSp>
        <p:nvCxnSpPr>
          <p:cNvPr id="112663" name="AutoShape 23"/>
          <p:cNvCxnSpPr>
            <a:cxnSpLocks noChangeShapeType="1"/>
            <a:stCxn id="112646" idx="2"/>
            <a:endCxn id="112648" idx="0"/>
          </p:cNvCxnSpPr>
          <p:nvPr/>
        </p:nvCxnSpPr>
        <p:spPr bwMode="auto">
          <a:xfrm>
            <a:off x="7632700" y="2670175"/>
            <a:ext cx="0" cy="238125"/>
          </a:xfrm>
          <a:prstGeom prst="straightConnector1">
            <a:avLst/>
          </a:prstGeom>
          <a:noFill/>
          <a:ln w="57150">
            <a:solidFill>
              <a:schemeClr val="tx1"/>
            </a:solidFill>
            <a:round/>
            <a:headEnd/>
            <a:tailEnd/>
          </a:ln>
          <a:effectLst/>
        </p:spPr>
      </p:cxnSp>
      <p:cxnSp>
        <p:nvCxnSpPr>
          <p:cNvPr id="112664" name="AutoShape 24"/>
          <p:cNvCxnSpPr>
            <a:cxnSpLocks noChangeShapeType="1"/>
            <a:stCxn id="112648" idx="2"/>
            <a:endCxn id="112651" idx="0"/>
          </p:cNvCxnSpPr>
          <p:nvPr/>
        </p:nvCxnSpPr>
        <p:spPr bwMode="auto">
          <a:xfrm>
            <a:off x="7632700" y="3581400"/>
            <a:ext cx="0" cy="238125"/>
          </a:xfrm>
          <a:prstGeom prst="straightConnector1">
            <a:avLst/>
          </a:prstGeom>
          <a:noFill/>
          <a:ln w="57150">
            <a:solidFill>
              <a:schemeClr val="tx1"/>
            </a:solidFill>
            <a:round/>
            <a:headEnd/>
            <a:tailEnd/>
          </a:ln>
          <a:effectLst/>
        </p:spPr>
      </p:cxnSp>
      <p:cxnSp>
        <p:nvCxnSpPr>
          <p:cNvPr id="112665" name="AutoShape 25"/>
          <p:cNvCxnSpPr>
            <a:cxnSpLocks noChangeShapeType="1"/>
            <a:stCxn id="112651" idx="2"/>
            <a:endCxn id="112654" idx="0"/>
          </p:cNvCxnSpPr>
          <p:nvPr/>
        </p:nvCxnSpPr>
        <p:spPr bwMode="auto">
          <a:xfrm>
            <a:off x="7632700" y="4492625"/>
            <a:ext cx="0" cy="238125"/>
          </a:xfrm>
          <a:prstGeom prst="straightConnector1">
            <a:avLst/>
          </a:prstGeom>
          <a:noFill/>
          <a:ln w="57150">
            <a:solidFill>
              <a:schemeClr val="tx1"/>
            </a:solidFill>
            <a:round/>
            <a:headEnd/>
            <a:tailEnd/>
          </a:ln>
          <a:effectLst/>
        </p:spPr>
      </p:cxnSp>
      <p:cxnSp>
        <p:nvCxnSpPr>
          <p:cNvPr id="112666" name="AutoShape 26"/>
          <p:cNvCxnSpPr>
            <a:cxnSpLocks noChangeShapeType="1"/>
            <a:stCxn id="112654" idx="2"/>
            <a:endCxn id="112657" idx="0"/>
          </p:cNvCxnSpPr>
          <p:nvPr/>
        </p:nvCxnSpPr>
        <p:spPr bwMode="auto">
          <a:xfrm>
            <a:off x="7632700" y="5403850"/>
            <a:ext cx="0" cy="238125"/>
          </a:xfrm>
          <a:prstGeom prst="straightConnector1">
            <a:avLst/>
          </a:prstGeom>
          <a:noFill/>
          <a:ln w="57150">
            <a:solidFill>
              <a:schemeClr val="tx1"/>
            </a:solidFill>
            <a:round/>
            <a:headEnd/>
            <a:tailEnd/>
          </a:ln>
          <a:effectLst/>
        </p:spPr>
      </p:cxnSp>
      <p:sp>
        <p:nvSpPr>
          <p:cNvPr id="112667" name="AutoShape 27"/>
          <p:cNvSpPr>
            <a:spLocks noChangeArrowheads="1"/>
          </p:cNvSpPr>
          <p:nvPr/>
        </p:nvSpPr>
        <p:spPr bwMode="auto">
          <a:xfrm>
            <a:off x="3919538" y="5786438"/>
            <a:ext cx="1243012" cy="415925"/>
          </a:xfrm>
          <a:prstGeom prst="flowChartPunchedCard">
            <a:avLst/>
          </a:prstGeom>
          <a:gradFill rotWithShape="0">
            <a:gsLst>
              <a:gs pos="0">
                <a:schemeClr val="bg2"/>
              </a:gs>
              <a:gs pos="50000">
                <a:schemeClr val="bg2">
                  <a:gamma/>
                  <a:tint val="60784"/>
                  <a:invGamma/>
                </a:schemeClr>
              </a:gs>
              <a:gs pos="100000">
                <a:schemeClr val="bg2"/>
              </a:gs>
            </a:gsLst>
            <a:lin ang="2700000" scaled="1"/>
          </a:gradFill>
          <a:ln w="12700" algn="ctr">
            <a:solidFill>
              <a:schemeClr val="bg2"/>
            </a:solidFill>
            <a:miter lim="800000"/>
            <a:headEnd/>
            <a:tailEnd/>
          </a:ln>
          <a:effectLst/>
        </p:spPr>
        <p:txBody>
          <a:bodyPr wrap="none" anchor="ctr"/>
          <a:lstStyle/>
          <a:p>
            <a:pPr algn="ctr" eaLnBrk="0" hangingPunct="0"/>
            <a:r>
              <a:rPr lang="en-US" dirty="0"/>
              <a:t>Message</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80" name="Title 101379"/>
          <p:cNvSpPr>
            <a:spLocks noGrp="1" noChangeArrowheads="1"/>
          </p:cNvSpPr>
          <p:nvPr>
            <p:ph type="ctrTitle" idx="4294967295"/>
          </p:nvPr>
        </p:nvSpPr>
        <p:spPr>
          <a:xfrm>
            <a:off x="622300" y="4518025"/>
            <a:ext cx="6191250" cy="1222375"/>
          </a:xfrm>
        </p:spPr>
        <p:txBody>
          <a:bodyPr/>
          <a:lstStyle/>
          <a:p>
            <a:pPr marL="0" indent="0"/>
            <a:r>
              <a:rPr lang="en-US" sz="4000" smtClean="0">
                <a:latin typeface="Segoe" pitchFamily="34" charset="0"/>
              </a:rPr>
              <a:t>WCF Live Coding</a:t>
            </a:r>
            <a:endParaRPr lang="en-US" smtClean="0">
              <a:latin typeface="Segoe" pitchFamily="34" charset="0"/>
            </a:endParaRPr>
          </a:p>
        </p:txBody>
      </p:sp>
      <p:pic>
        <p:nvPicPr>
          <p:cNvPr id="16386" name="Rectangle 16385"/>
          <p:cNvPicPr>
            <a:picLocks noChangeAspect="1" noChangeArrowheads="1"/>
          </p:cNvPicPr>
          <p:nvPr/>
        </p:nvPicPr>
        <p:blipFill>
          <a:blip r:embed="rId3" cstate="print"/>
          <a:srcRect/>
          <a:stretch>
            <a:fillRect/>
          </a:stretch>
        </p:blipFill>
        <p:spPr bwMode="auto">
          <a:xfrm>
            <a:off x="0" y="1554163"/>
            <a:ext cx="4613275" cy="2192337"/>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5093624" y="1497177"/>
            <a:ext cx="3682166" cy="2657191"/>
          </a:xfrm>
          <a:prstGeom prst="rect">
            <a:avLst/>
          </a:prstGeom>
          <a:noFill/>
          <a:ln w="38100">
            <a:solidFill>
              <a:schemeClr val="tx1"/>
            </a:solidFill>
          </a:ln>
          <a:effectLst>
            <a:outerShdw blurRad="50800" dist="50800" dir="5400000" algn="tl" rotWithShape="0">
              <a:srgbClr val="000000"/>
            </a:outerShdw>
            <a:reflection blurRad="12700" stA="50000" endPos="75000" dist="12700" dir="5400000" sy="-100000" algn="bl" rotWithShape="0"/>
          </a:effectLst>
          <a:scene3d>
            <a:camera prst="isometricOffAxis1Right">
              <a:rot lat="600000" lon="19800000" rev="0"/>
            </a:camera>
            <a:lightRig rig="threePt" dir="t">
              <a:rot lat="0" lon="0" rev="18900000"/>
            </a:lightRig>
          </a:scene3d>
          <a:sp3d/>
        </p:spPr>
      </p:pic>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endParaRPr lang="en-US" smtClean="0">
              <a:latin typeface="Segoe" pitchFamily="34" charset="0"/>
            </a:endParaRPr>
          </a:p>
        </p:txBody>
      </p:sp>
      <p:sp>
        <p:nvSpPr>
          <p:cNvPr id="100355"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00356" name="Picture 4" descr="Solution"/>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endParaRPr lang="en-US" smtClean="0">
              <a:latin typeface="Segoe" pitchFamily="34" charset="0"/>
            </a:endParaRPr>
          </a:p>
        </p:txBody>
      </p:sp>
      <p:sp>
        <p:nvSpPr>
          <p:cNvPr id="101379"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01380" name="Picture 4" descr="IDerivativesCalculator"/>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endParaRPr lang="en-US" smtClean="0">
              <a:latin typeface="Segoe" pitchFamily="34" charset="0"/>
            </a:endParaRPr>
          </a:p>
        </p:txBody>
      </p:sp>
      <p:sp>
        <p:nvSpPr>
          <p:cNvPr id="102403"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02404" name="Picture 4" descr="ApplicationConfig"/>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pic>
        <p:nvPicPr>
          <p:cNvPr id="102405" name="Picture 5" descr="ApplicationConfigClient"/>
          <p:cNvPicPr>
            <a:picLocks noChangeAspect="1" noChangeArrowheads="1"/>
          </p:cNvPicPr>
          <p:nvPr/>
        </p:nvPicPr>
        <p:blipFill>
          <a:blip r:embed="rId3" cstate="print"/>
          <a:srcRect/>
          <a:stretch>
            <a:fillRect/>
          </a:stretch>
        </p:blipFill>
        <p:spPr bwMode="auto">
          <a:xfrm>
            <a:off x="-304800" y="-228600"/>
            <a:ext cx="9753600" cy="7315200"/>
          </a:xfrm>
          <a:prstGeom prst="rect">
            <a:avLst/>
          </a:prstGeom>
          <a:noFill/>
        </p:spPr>
      </p:pic>
      <p:pic>
        <p:nvPicPr>
          <p:cNvPr id="102406" name="Picture 6" descr="ApplicationConfigClient"/>
          <p:cNvPicPr>
            <a:picLocks noChangeAspect="1" noChangeArrowheads="1"/>
          </p:cNvPicPr>
          <p:nvPr/>
        </p:nvPicPr>
        <p:blipFill>
          <a:blip r:embed="rId4"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endParaRPr lang="en-US" smtClean="0">
              <a:latin typeface="Segoe" pitchFamily="34" charset="0"/>
            </a:endParaRPr>
          </a:p>
        </p:txBody>
      </p:sp>
      <p:sp>
        <p:nvSpPr>
          <p:cNvPr id="106499"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06500" name="Picture 4" descr="ApplicationConfig"/>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endParaRPr lang="en-US" smtClean="0">
              <a:latin typeface="Segoe" pitchFamily="34" charset="0"/>
            </a:endParaRPr>
          </a:p>
        </p:txBody>
      </p:sp>
      <p:sp>
        <p:nvSpPr>
          <p:cNvPr id="103427"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03428" name="Picture 4" descr="ClientProgram"/>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endParaRPr lang="en-US" smtClean="0">
              <a:latin typeface="Segoe" pitchFamily="34" charset="0"/>
            </a:endParaRPr>
          </a:p>
        </p:txBody>
      </p:sp>
      <p:sp>
        <p:nvSpPr>
          <p:cNvPr id="104451"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04452" name="Picture 4" descr="DerivativeCalculator"/>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endParaRPr lang="en-US" smtClean="0">
              <a:latin typeface="Segoe" pitchFamily="34" charset="0"/>
            </a:endParaRPr>
          </a:p>
        </p:txBody>
      </p:sp>
      <p:sp>
        <p:nvSpPr>
          <p:cNvPr id="105475"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05476" name="Picture 4" descr="ServerProgram"/>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4294967295"/>
          </p:nvPr>
        </p:nvSpPr>
        <p:spPr bwMode="auto">
          <a:xfrm>
            <a:off x="1525588" y="1598613"/>
            <a:ext cx="7315200" cy="4570412"/>
          </a:xfrm>
          <a:prstGeom prst="rect">
            <a:avLst/>
          </a:prstGeom>
          <a:noFill/>
          <a:ln>
            <a:miter lim="800000"/>
            <a:headEnd/>
            <a:tailEnd/>
          </a:ln>
        </p:spPr>
        <p:txBody>
          <a:bodyPr/>
          <a:lstStyle/>
          <a:p>
            <a:pPr>
              <a:buFontTx/>
              <a:buBlip>
                <a:blip r:embed="rId3"/>
              </a:buBlip>
            </a:pPr>
            <a:r>
              <a:rPr lang="en-US" sz="2000" dirty="0" smtClean="0">
                <a:latin typeface="Arial" charset="0"/>
              </a:rPr>
              <a:t>The .NET Framework is designed to make significant improvements in: </a:t>
            </a:r>
          </a:p>
          <a:p>
            <a:pPr lvl="1">
              <a:buFontTx/>
              <a:buBlip>
                <a:blip r:embed="rId4"/>
              </a:buBlip>
            </a:pPr>
            <a:r>
              <a:rPr lang="en-US" sz="1800" dirty="0" smtClean="0">
                <a:latin typeface="Arial" charset="0"/>
                <a:cs typeface="Times New Roman" pitchFamily="18" charset="0"/>
              </a:rPr>
              <a:t>Code reusability</a:t>
            </a:r>
          </a:p>
          <a:p>
            <a:pPr lvl="1">
              <a:buFontTx/>
              <a:buBlip>
                <a:blip r:embed="rId4"/>
              </a:buBlip>
            </a:pPr>
            <a:r>
              <a:rPr lang="en-US" sz="1800" dirty="0" smtClean="0">
                <a:latin typeface="Arial" charset="0"/>
                <a:cs typeface="Times New Roman" pitchFamily="18" charset="0"/>
              </a:rPr>
              <a:t>Code specialization</a:t>
            </a:r>
          </a:p>
          <a:p>
            <a:pPr lvl="1">
              <a:buFontTx/>
              <a:buBlip>
                <a:blip r:embed="rId4"/>
              </a:buBlip>
            </a:pPr>
            <a:r>
              <a:rPr lang="en-US" sz="1800" dirty="0" smtClean="0">
                <a:latin typeface="Arial" charset="0"/>
                <a:cs typeface="Times New Roman" pitchFamily="18" charset="0"/>
              </a:rPr>
              <a:t>Resource management</a:t>
            </a:r>
          </a:p>
          <a:p>
            <a:pPr lvl="1">
              <a:buFontTx/>
              <a:buBlip>
                <a:blip r:embed="rId4"/>
              </a:buBlip>
            </a:pPr>
            <a:r>
              <a:rPr lang="en-US" sz="1800" dirty="0" smtClean="0">
                <a:latin typeface="Arial" charset="0"/>
                <a:cs typeface="Times New Roman" pitchFamily="18" charset="0"/>
              </a:rPr>
              <a:t>Multi-language development</a:t>
            </a:r>
          </a:p>
          <a:p>
            <a:pPr lvl="1">
              <a:buFontTx/>
              <a:buBlip>
                <a:blip r:embed="rId4"/>
              </a:buBlip>
            </a:pPr>
            <a:r>
              <a:rPr lang="en-US" sz="1800" dirty="0" smtClean="0">
                <a:latin typeface="Arial" charset="0"/>
                <a:cs typeface="Times New Roman" pitchFamily="18" charset="0"/>
              </a:rPr>
              <a:t>Application security</a:t>
            </a:r>
          </a:p>
          <a:p>
            <a:pPr lvl="1">
              <a:buFontTx/>
              <a:buBlip>
                <a:blip r:embed="rId4"/>
              </a:buBlip>
            </a:pPr>
            <a:r>
              <a:rPr lang="en-US" sz="1800" dirty="0" smtClean="0">
                <a:latin typeface="Arial" charset="0"/>
                <a:cs typeface="Times New Roman" pitchFamily="18" charset="0"/>
              </a:rPr>
              <a:t>Application deployment </a:t>
            </a:r>
          </a:p>
          <a:p>
            <a:pPr lvl="1">
              <a:buFontTx/>
              <a:buBlip>
                <a:blip r:embed="rId4"/>
              </a:buBlip>
            </a:pPr>
            <a:r>
              <a:rPr lang="en-US" sz="1800" dirty="0" smtClean="0">
                <a:latin typeface="Arial" charset="0"/>
                <a:cs typeface="Times New Roman" pitchFamily="18" charset="0"/>
              </a:rPr>
              <a:t>Application administration </a:t>
            </a:r>
          </a:p>
          <a:p>
            <a:pPr lvl="1">
              <a:buFontTx/>
              <a:buNone/>
            </a:pPr>
            <a:endParaRPr lang="en-US" sz="1800" dirty="0" smtClean="0">
              <a:solidFill>
                <a:schemeClr val="accent2"/>
              </a:solidFill>
              <a:latin typeface="Arial" charset="0"/>
              <a:cs typeface="Times New Roman" pitchFamily="18" charset="0"/>
            </a:endParaRPr>
          </a:p>
          <a:p>
            <a:pPr lvl="1" eaLnBrk="1" hangingPunct="1">
              <a:buFontTx/>
              <a:buNone/>
            </a:pPr>
            <a:endParaRPr lang="en-US" sz="2000" dirty="0" smtClean="0">
              <a:solidFill>
                <a:schemeClr val="accent2"/>
              </a:solidFill>
              <a:latin typeface="Arial" charset="0"/>
              <a:cs typeface="Times New Roman" pitchFamily="18" charset="0"/>
            </a:endParaRPr>
          </a:p>
          <a:p>
            <a:pPr lvl="1" eaLnBrk="1" hangingPunct="1">
              <a:buFontTx/>
              <a:buNone/>
            </a:pPr>
            <a:endParaRPr lang="en-US" dirty="0" smtClean="0">
              <a:solidFill>
                <a:schemeClr val="accent2"/>
              </a:solidFill>
              <a:latin typeface="Arial" charset="0"/>
              <a:cs typeface="Times New Roman" pitchFamily="18" charset="0"/>
            </a:endParaRPr>
          </a:p>
        </p:txBody>
      </p:sp>
      <p:sp>
        <p:nvSpPr>
          <p:cNvPr id="6147" name="Text Box 3"/>
          <p:cNvSpPr txBox="1">
            <a:spLocks noChangeArrowheads="1"/>
          </p:cNvSpPr>
          <p:nvPr/>
        </p:nvSpPr>
        <p:spPr bwMode="auto">
          <a:xfrm>
            <a:off x="152400" y="711200"/>
            <a:ext cx="8534400" cy="1354217"/>
          </a:xfrm>
          <a:prstGeom prst="rect">
            <a:avLst/>
          </a:prstGeom>
          <a:noFill/>
          <a:ln w="9525">
            <a:noFill/>
            <a:miter lim="800000"/>
            <a:headEnd/>
            <a:tailEnd/>
          </a:ln>
        </p:spPr>
        <p:txBody>
          <a:bodyPr>
            <a:spAutoFit/>
          </a:bodyPr>
          <a:lstStyle/>
          <a:p>
            <a:pPr marL="0" lvl="1">
              <a:spcBef>
                <a:spcPct val="50000"/>
              </a:spcBef>
            </a:pPr>
            <a:r>
              <a:rPr lang="en-US" sz="2800" b="1" dirty="0">
                <a:latin typeface="+mj-lt"/>
                <a:cs typeface="Times New Roman" pitchFamily="18" charset="0"/>
              </a:rPr>
              <a:t>Identifying the Components of the .NET </a:t>
            </a:r>
            <a:r>
              <a:rPr lang="en-US" sz="2800" b="1" dirty="0" smtClean="0">
                <a:latin typeface="+mj-lt"/>
                <a:cs typeface="Times New Roman" pitchFamily="18" charset="0"/>
              </a:rPr>
              <a:t>Framework</a:t>
            </a:r>
            <a:endParaRPr lang="en-US" sz="2800" b="1" dirty="0">
              <a:latin typeface="+mj-lt"/>
              <a:cs typeface="Times New Roman" pitchFamily="18" charset="0"/>
            </a:endParaRPr>
          </a:p>
          <a:p>
            <a:pPr marL="0" lvl="1">
              <a:spcBef>
                <a:spcPct val="50000"/>
              </a:spcBef>
            </a:pPr>
            <a:r>
              <a:rPr lang="en-US" b="1" dirty="0">
                <a:solidFill>
                  <a:schemeClr val="bg1"/>
                </a:solidFill>
                <a:latin typeface="Tahoma" pitchFamily="34" charset="0"/>
                <a:cs typeface="Times New Roman" pitchFamily="18" charset="0"/>
              </a:rPr>
              <a:t> </a:t>
            </a:r>
          </a:p>
          <a:p>
            <a:pPr>
              <a:spcBef>
                <a:spcPct val="50000"/>
              </a:spcBef>
            </a:pPr>
            <a:endParaRPr lang="en-US" b="1" dirty="0">
              <a:solidFill>
                <a:schemeClr val="bg1"/>
              </a:solidFill>
              <a:latin typeface="Tahoma"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Rectangle 17409"/>
          <p:cNvPicPr>
            <a:picLocks noChangeAspect="1" noChangeArrowheads="1"/>
          </p:cNvPicPr>
          <p:nvPr/>
        </p:nvPicPr>
        <p:blipFill>
          <a:blip r:embed="rId3" cstate="print"/>
          <a:srcRect/>
          <a:stretch>
            <a:fillRect/>
          </a:stretch>
        </p:blipFill>
        <p:spPr bwMode="auto">
          <a:xfrm>
            <a:off x="3994150" y="4937125"/>
            <a:ext cx="5149850" cy="1930400"/>
          </a:xfrm>
          <a:prstGeom prst="rect">
            <a:avLst/>
          </a:prstGeom>
          <a:solidFill>
            <a:schemeClr val="bg1">
              <a:alpha val="0"/>
            </a:schemeClr>
          </a:solidFill>
          <a:ln w="9525">
            <a:noFill/>
            <a:miter lim="800000"/>
            <a:headEnd/>
            <a:tailEnd/>
          </a:ln>
        </p:spPr>
      </p:pic>
      <p:pic>
        <p:nvPicPr>
          <p:cNvPr id="17411" name="Rectangle 17410"/>
          <p:cNvPicPr>
            <a:picLocks noChangeAspect="1" noChangeArrowheads="1"/>
          </p:cNvPicPr>
          <p:nvPr/>
        </p:nvPicPr>
        <p:blipFill>
          <a:blip r:embed="rId4" cstate="print"/>
          <a:srcRect/>
          <a:stretch>
            <a:fillRect/>
          </a:stretch>
        </p:blipFill>
        <p:spPr bwMode="auto">
          <a:xfrm>
            <a:off x="6602413" y="1963738"/>
            <a:ext cx="1882775" cy="1882775"/>
          </a:xfrm>
          <a:prstGeom prst="rect">
            <a:avLst/>
          </a:prstGeom>
          <a:noFill/>
          <a:ln w="9525">
            <a:noFill/>
            <a:miter lim="800000"/>
            <a:headEnd/>
            <a:tailEnd/>
          </a:ln>
        </p:spPr>
      </p:pic>
      <p:pic>
        <p:nvPicPr>
          <p:cNvPr id="17412" name="Rectangle 17411"/>
          <p:cNvPicPr>
            <a:picLocks noChangeAspect="1" noChangeArrowheads="1"/>
          </p:cNvPicPr>
          <p:nvPr/>
        </p:nvPicPr>
        <p:blipFill>
          <a:blip r:embed="rId5" cstate="print"/>
          <a:srcRect/>
          <a:stretch>
            <a:fillRect/>
          </a:stretch>
        </p:blipFill>
        <p:spPr bwMode="auto">
          <a:xfrm>
            <a:off x="4721225" y="1963738"/>
            <a:ext cx="1882775" cy="1882775"/>
          </a:xfrm>
          <a:prstGeom prst="rect">
            <a:avLst/>
          </a:prstGeom>
          <a:noFill/>
          <a:ln w="9525">
            <a:noFill/>
            <a:miter lim="800000"/>
            <a:headEnd/>
            <a:tailEnd/>
          </a:ln>
        </p:spPr>
      </p:pic>
      <p:pic>
        <p:nvPicPr>
          <p:cNvPr id="17413" name="Rectangle 17412"/>
          <p:cNvPicPr>
            <a:picLocks noChangeAspect="1" noChangeArrowheads="1"/>
          </p:cNvPicPr>
          <p:nvPr/>
        </p:nvPicPr>
        <p:blipFill>
          <a:blip r:embed="rId6" cstate="print"/>
          <a:srcRect/>
          <a:stretch>
            <a:fillRect/>
          </a:stretch>
        </p:blipFill>
        <p:spPr bwMode="auto">
          <a:xfrm>
            <a:off x="6602413" y="3844925"/>
            <a:ext cx="1882775" cy="1882775"/>
          </a:xfrm>
          <a:prstGeom prst="rect">
            <a:avLst/>
          </a:prstGeom>
          <a:noFill/>
          <a:ln w="9525">
            <a:noFill/>
            <a:miter lim="800000"/>
            <a:headEnd/>
            <a:tailEnd/>
          </a:ln>
        </p:spPr>
      </p:pic>
      <p:sp>
        <p:nvSpPr>
          <p:cNvPr id="142340" name="TextBox 142339"/>
          <p:cNvSpPr txBox="1">
            <a:spLocks noChangeArrowheads="1"/>
          </p:cNvSpPr>
          <p:nvPr/>
        </p:nvSpPr>
        <p:spPr bwMode="auto">
          <a:xfrm>
            <a:off x="461963" y="3108325"/>
            <a:ext cx="4110037" cy="1373188"/>
          </a:xfrm>
          <a:prstGeom prst="rect">
            <a:avLst/>
          </a:prstGeom>
          <a:noFill/>
          <a:ln w="9525" cap="flat" cmpd="sng" algn="ctr">
            <a:noFill/>
            <a:prstDash val="solid"/>
            <a:miter lim="800000"/>
            <a:headEnd type="none" w="med" len="med"/>
            <a:tailEnd type="none" w="med" len="med"/>
          </a:ln>
          <a:effectLst/>
        </p:spPr>
        <p:txBody>
          <a:bodyPr>
            <a:spAutoFit/>
          </a:bodyPr>
          <a:lstStyle/>
          <a:p>
            <a:pPr algn="r">
              <a:lnSpc>
                <a:spcPct val="140000"/>
              </a:lnSpc>
            </a:pPr>
            <a:r>
              <a:rPr lang="en-US" sz="2000">
                <a:effectLst>
                  <a:outerShdw blurRad="38100" dist="38100" dir="2700000" algn="tl">
                    <a:srgbClr val="080808"/>
                  </a:outerShdw>
                </a:effectLst>
                <a:latin typeface="Segoe Semibold" pitchFamily="34" charset="0"/>
              </a:rPr>
              <a:t>Programming model, engine </a:t>
            </a:r>
            <a:endParaRPr lang="en-US"/>
          </a:p>
          <a:p>
            <a:pPr algn="r">
              <a:lnSpc>
                <a:spcPct val="140000"/>
              </a:lnSpc>
            </a:pPr>
            <a:r>
              <a:rPr lang="en-US" sz="2000">
                <a:effectLst>
                  <a:outerShdw blurRad="38100" dist="38100" dir="2700000" algn="tl">
                    <a:srgbClr val="080808"/>
                  </a:outerShdw>
                </a:effectLst>
                <a:latin typeface="Segoe Semibold" pitchFamily="34" charset="0"/>
              </a:rPr>
              <a:t>and tools for building </a:t>
            </a:r>
          </a:p>
          <a:p>
            <a:pPr algn="r">
              <a:lnSpc>
                <a:spcPct val="140000"/>
              </a:lnSpc>
            </a:pPr>
            <a:r>
              <a:rPr lang="en-US" sz="2000">
                <a:effectLst>
                  <a:outerShdw blurRad="38100" dist="38100" dir="2700000" algn="tl">
                    <a:srgbClr val="080808"/>
                  </a:outerShdw>
                </a:effectLst>
                <a:latin typeface="Segoe Semibold" pitchFamily="34" charset="0"/>
              </a:rPr>
              <a:t>workflow-enabled applications </a:t>
            </a:r>
          </a:p>
        </p:txBody>
      </p:sp>
      <p:sp>
        <p:nvSpPr>
          <p:cNvPr id="142341" name="Title 142340"/>
          <p:cNvSpPr>
            <a:spLocks noGrp="1" noChangeArrowheads="1"/>
          </p:cNvSpPr>
          <p:nvPr>
            <p:ph type="title" idx="4294967295"/>
          </p:nvPr>
        </p:nvSpPr>
        <p:spPr/>
        <p:txBody>
          <a:bodyPr>
            <a:normAutofit fontScale="90000"/>
          </a:bodyPr>
          <a:lstStyle/>
          <a:p>
            <a:r>
              <a:rPr lang="en-US" smtClean="0">
                <a:latin typeface="Segoe" pitchFamily="34" charset="0"/>
              </a:rPr>
              <a:t>Windows Workflow Foundation</a:t>
            </a:r>
          </a:p>
        </p:txBody>
      </p:sp>
      <p:pic>
        <p:nvPicPr>
          <p:cNvPr id="17416" name="Rectangle 17415"/>
          <p:cNvPicPr>
            <a:picLocks noChangeAspect="1" noChangeArrowheads="1"/>
          </p:cNvPicPr>
          <p:nvPr/>
        </p:nvPicPr>
        <p:blipFill>
          <a:blip r:embed="rId7" cstate="print"/>
          <a:srcRect/>
          <a:stretch>
            <a:fillRect/>
          </a:stretch>
        </p:blipFill>
        <p:spPr bwMode="auto">
          <a:xfrm>
            <a:off x="7523163" y="5715000"/>
            <a:ext cx="1544637" cy="695325"/>
          </a:xfrm>
          <a:prstGeom prst="rect">
            <a:avLst/>
          </a:prstGeom>
          <a:noFill/>
          <a:ln w="9525">
            <a:noFill/>
            <a:miter lim="800000"/>
            <a:headEnd/>
            <a:tailEnd/>
          </a:ln>
        </p:spPr>
      </p:pic>
      <p:sp>
        <p:nvSpPr>
          <p:cNvPr id="17417" name="Oval 17416"/>
          <p:cNvSpPr>
            <a:spLocks noChangeArrowheads="1"/>
          </p:cNvSpPr>
          <p:nvPr/>
        </p:nvSpPr>
        <p:spPr bwMode="auto">
          <a:xfrm>
            <a:off x="4746625" y="1978025"/>
            <a:ext cx="3714750" cy="3714750"/>
          </a:xfrm>
          <a:prstGeom prst="ellipse">
            <a:avLst/>
          </a:prstGeom>
          <a:solidFill>
            <a:srgbClr val="000000">
              <a:alpha val="85097"/>
            </a:srgbClr>
          </a:solidFill>
          <a:ln w="9525">
            <a:noFill/>
            <a:round/>
            <a:headEnd/>
            <a:tailEnd/>
          </a:ln>
        </p:spPr>
        <p:txBody>
          <a:bodyPr wrap="none" anchor="ctr"/>
          <a:lstStyle/>
          <a:p>
            <a:endParaRPr lang="en-US">
              <a:solidFill>
                <a:srgbClr val="000000"/>
              </a:solidFill>
            </a:endParaRPr>
          </a:p>
        </p:txBody>
      </p:sp>
      <p:pic>
        <p:nvPicPr>
          <p:cNvPr id="17418" name="Rectangle 17417"/>
          <p:cNvPicPr>
            <a:picLocks noChangeAspect="1" noChangeArrowheads="1"/>
          </p:cNvPicPr>
          <p:nvPr/>
        </p:nvPicPr>
        <p:blipFill>
          <a:blip r:embed="rId8" cstate="print"/>
          <a:srcRect/>
          <a:stretch>
            <a:fillRect/>
          </a:stretch>
        </p:blipFill>
        <p:spPr bwMode="auto">
          <a:xfrm>
            <a:off x="4721225" y="3844925"/>
            <a:ext cx="1882775" cy="1882775"/>
          </a:xfrm>
          <a:prstGeom prst="rect">
            <a:avLst/>
          </a:prstGeom>
          <a:noFill/>
          <a:ln w="9525">
            <a:noFill/>
            <a:miter lim="800000"/>
            <a:headEnd/>
            <a:tailEnd/>
          </a:ln>
        </p:spPr>
      </p:pic>
      <p:pic>
        <p:nvPicPr>
          <p:cNvPr id="17419" name="Rectangle 17418"/>
          <p:cNvPicPr>
            <a:picLocks noChangeAspect="1" noChangeArrowheads="1"/>
          </p:cNvPicPr>
          <p:nvPr/>
        </p:nvPicPr>
        <p:blipFill>
          <a:blip r:embed="rId9" cstate="print"/>
          <a:srcRect/>
          <a:stretch>
            <a:fillRect/>
          </a:stretch>
        </p:blipFill>
        <p:spPr bwMode="auto">
          <a:xfrm>
            <a:off x="5237163" y="2478088"/>
            <a:ext cx="2733675" cy="2733675"/>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iterate type="lt">
                                    <p:tmPct val="10000"/>
                                  </p:iterate>
                                  <p:childTnLst>
                                    <p:set>
                                      <p:cBhvr>
                                        <p:cTn id="6" dur="1" fill="hold">
                                          <p:stCondLst>
                                            <p:cond delay="0"/>
                                          </p:stCondLst>
                                        </p:cTn>
                                        <p:tgtEl>
                                          <p:spTgt spid="142340"/>
                                        </p:tgtEl>
                                        <p:attrNameLst>
                                          <p:attrName>style.visibility</p:attrName>
                                        </p:attrNameLst>
                                      </p:cBhvr>
                                      <p:to>
                                        <p:strVal val="visible"/>
                                      </p:to>
                                    </p:set>
                                    <p:animEffect transition="in" filter="circle(out)">
                                      <p:cBhvr>
                                        <p:cTn id="7" dur="500"/>
                                        <p:tgtEl>
                                          <p:spTgt spid="142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7" name="Rectangle 144386"/>
          <p:cNvPicPr>
            <a:picLocks noChangeAspect="1" noChangeArrowheads="1"/>
          </p:cNvPicPr>
          <p:nvPr/>
        </p:nvPicPr>
        <p:blipFill>
          <a:blip r:embed="rId4" cstate="print"/>
          <a:srcRect/>
          <a:stretch>
            <a:fillRect/>
          </a:stretch>
        </p:blipFill>
        <p:spPr bwMode="auto">
          <a:xfrm>
            <a:off x="660400" y="4770438"/>
            <a:ext cx="1328738" cy="1479550"/>
          </a:xfrm>
          <a:prstGeom prst="rect">
            <a:avLst/>
          </a:prstGeom>
          <a:noFill/>
          <a:ln w="9525">
            <a:noFill/>
            <a:miter lim="800000"/>
            <a:headEnd/>
            <a:tailEnd/>
          </a:ln>
        </p:spPr>
      </p:pic>
      <p:pic>
        <p:nvPicPr>
          <p:cNvPr id="144388" name="Rectangle 144387"/>
          <p:cNvPicPr>
            <a:picLocks noChangeAspect="1" noChangeArrowheads="1"/>
          </p:cNvPicPr>
          <p:nvPr/>
        </p:nvPicPr>
        <p:blipFill>
          <a:blip r:embed="rId5" cstate="print"/>
          <a:srcRect/>
          <a:stretch>
            <a:fillRect/>
          </a:stretch>
        </p:blipFill>
        <p:spPr bwMode="auto">
          <a:xfrm>
            <a:off x="6869113" y="4800600"/>
            <a:ext cx="1901825" cy="1209675"/>
          </a:xfrm>
          <a:prstGeom prst="rect">
            <a:avLst/>
          </a:prstGeom>
          <a:noFill/>
          <a:ln w="9525">
            <a:noFill/>
            <a:miter lim="800000"/>
            <a:headEnd/>
            <a:tailEnd/>
          </a:ln>
        </p:spPr>
      </p:pic>
      <p:pic>
        <p:nvPicPr>
          <p:cNvPr id="144389" name="Rectangle 144388"/>
          <p:cNvPicPr>
            <a:picLocks noChangeAspect="1" noChangeArrowheads="1"/>
          </p:cNvPicPr>
          <p:nvPr/>
        </p:nvPicPr>
        <p:blipFill>
          <a:blip r:embed="rId6" cstate="print"/>
          <a:srcRect/>
          <a:stretch>
            <a:fillRect/>
          </a:stretch>
        </p:blipFill>
        <p:spPr bwMode="auto">
          <a:xfrm>
            <a:off x="6497638" y="1600200"/>
            <a:ext cx="2378075" cy="4397375"/>
          </a:xfrm>
          <a:prstGeom prst="rect">
            <a:avLst/>
          </a:prstGeom>
          <a:noFill/>
          <a:ln w="9525">
            <a:noFill/>
            <a:miter lim="800000"/>
            <a:headEnd/>
            <a:tailEnd/>
          </a:ln>
        </p:spPr>
      </p:pic>
      <p:pic>
        <p:nvPicPr>
          <p:cNvPr id="144390" name="Rectangle 144389"/>
          <p:cNvPicPr>
            <a:picLocks noChangeAspect="1" noChangeArrowheads="1"/>
          </p:cNvPicPr>
          <p:nvPr/>
        </p:nvPicPr>
        <p:blipFill>
          <a:blip r:embed="rId7" cstate="print"/>
          <a:srcRect/>
          <a:stretch>
            <a:fillRect/>
          </a:stretch>
        </p:blipFill>
        <p:spPr bwMode="auto">
          <a:xfrm>
            <a:off x="250825" y="1585913"/>
            <a:ext cx="2378075" cy="4397375"/>
          </a:xfrm>
          <a:prstGeom prst="rect">
            <a:avLst/>
          </a:prstGeom>
          <a:noFill/>
          <a:ln w="9525">
            <a:noFill/>
            <a:miter lim="800000"/>
            <a:headEnd/>
            <a:tailEnd/>
          </a:ln>
        </p:spPr>
      </p:pic>
      <p:grpSp>
        <p:nvGrpSpPr>
          <p:cNvPr id="2" name="Group 7"/>
          <p:cNvGrpSpPr>
            <a:grpSpLocks/>
          </p:cNvGrpSpPr>
          <p:nvPr/>
        </p:nvGrpSpPr>
        <p:grpSpPr bwMode="auto">
          <a:xfrm>
            <a:off x="6270625" y="3787775"/>
            <a:ext cx="2832100" cy="882650"/>
            <a:chOff x="3194" y="2458"/>
            <a:chExt cx="1784" cy="556"/>
          </a:xfrm>
        </p:grpSpPr>
        <p:pic>
          <p:nvPicPr>
            <p:cNvPr id="18475" name="Rectangle 18474"/>
            <p:cNvPicPr>
              <a:picLocks noChangeAspect="1" noChangeArrowheads="1"/>
            </p:cNvPicPr>
            <p:nvPr/>
          </p:nvPicPr>
          <p:blipFill>
            <a:blip r:embed="rId8" cstate="print"/>
            <a:srcRect/>
            <a:stretch>
              <a:fillRect/>
            </a:stretch>
          </p:blipFill>
          <p:spPr bwMode="auto">
            <a:xfrm>
              <a:off x="3194" y="2458"/>
              <a:ext cx="1784" cy="556"/>
            </a:xfrm>
            <a:prstGeom prst="rect">
              <a:avLst/>
            </a:prstGeom>
            <a:noFill/>
            <a:ln w="9525">
              <a:noFill/>
              <a:miter lim="800000"/>
              <a:headEnd/>
              <a:tailEnd/>
            </a:ln>
          </p:spPr>
        </p:pic>
        <p:sp>
          <p:nvSpPr>
            <p:cNvPr id="18476" name="TextBox 18475"/>
            <p:cNvSpPr txBox="1">
              <a:spLocks noChangeArrowheads="1"/>
            </p:cNvSpPr>
            <p:nvPr/>
          </p:nvSpPr>
          <p:spPr bwMode="auto">
            <a:xfrm>
              <a:off x="3485" y="2643"/>
              <a:ext cx="1202" cy="172"/>
            </a:xfrm>
            <a:prstGeom prst="rect">
              <a:avLst/>
            </a:prstGeom>
            <a:noFill/>
            <a:ln w="9525">
              <a:noFill/>
              <a:miter lim="800000"/>
              <a:headEnd/>
              <a:tailEnd/>
            </a:ln>
          </p:spPr>
          <p:txBody>
            <a:bodyPr wrap="none">
              <a:spAutoFit/>
            </a:bodyPr>
            <a:lstStyle/>
            <a:p>
              <a:pPr algn="ctr" eaLnBrk="0" hangingPunct="0">
                <a:lnSpc>
                  <a:spcPct val="85000"/>
                </a:lnSpc>
                <a:spcBef>
                  <a:spcPct val="20000"/>
                </a:spcBef>
              </a:pPr>
              <a:r>
                <a:rPr lang="en-US" sz="1400" b="1">
                  <a:solidFill>
                    <a:srgbClr val="FFFFFF"/>
                  </a:solidFill>
                  <a:ea typeface="MS PGothic" pitchFamily="34" charset="-128"/>
                </a:rPr>
                <a:t>EX: Check Inventory</a:t>
              </a:r>
            </a:p>
          </p:txBody>
        </p:sp>
      </p:grpSp>
      <p:grpSp>
        <p:nvGrpSpPr>
          <p:cNvPr id="3" name="Group 10"/>
          <p:cNvGrpSpPr>
            <a:grpSpLocks/>
          </p:cNvGrpSpPr>
          <p:nvPr/>
        </p:nvGrpSpPr>
        <p:grpSpPr bwMode="auto">
          <a:xfrm>
            <a:off x="0" y="3749675"/>
            <a:ext cx="2879725" cy="958850"/>
            <a:chOff x="0" y="2434"/>
            <a:chExt cx="1814" cy="604"/>
          </a:xfrm>
        </p:grpSpPr>
        <p:pic>
          <p:nvPicPr>
            <p:cNvPr id="18473" name="Rectangle 18472"/>
            <p:cNvPicPr>
              <a:picLocks noChangeAspect="1" noChangeArrowheads="1"/>
            </p:cNvPicPr>
            <p:nvPr/>
          </p:nvPicPr>
          <p:blipFill>
            <a:blip r:embed="rId9" cstate="print"/>
            <a:srcRect/>
            <a:stretch>
              <a:fillRect/>
            </a:stretch>
          </p:blipFill>
          <p:spPr bwMode="auto">
            <a:xfrm>
              <a:off x="0" y="2434"/>
              <a:ext cx="1814" cy="604"/>
            </a:xfrm>
            <a:prstGeom prst="rect">
              <a:avLst/>
            </a:prstGeom>
            <a:noFill/>
            <a:ln w="9525">
              <a:noFill/>
              <a:miter lim="800000"/>
              <a:headEnd/>
              <a:tailEnd/>
            </a:ln>
          </p:spPr>
        </p:pic>
        <p:sp>
          <p:nvSpPr>
            <p:cNvPr id="18474" name="TextBox 18473"/>
            <p:cNvSpPr txBox="1">
              <a:spLocks noChangeArrowheads="1"/>
            </p:cNvSpPr>
            <p:nvPr/>
          </p:nvSpPr>
          <p:spPr bwMode="auto">
            <a:xfrm>
              <a:off x="185" y="2650"/>
              <a:ext cx="1444" cy="159"/>
            </a:xfrm>
            <a:prstGeom prst="rect">
              <a:avLst/>
            </a:prstGeom>
            <a:noFill/>
            <a:ln w="9525">
              <a:noFill/>
              <a:miter lim="800000"/>
              <a:headEnd/>
              <a:tailEnd/>
            </a:ln>
          </p:spPr>
          <p:txBody>
            <a:bodyPr wrap="none">
              <a:spAutoFit/>
            </a:bodyPr>
            <a:lstStyle/>
            <a:p>
              <a:pPr algn="ctr">
                <a:lnSpc>
                  <a:spcPct val="75000"/>
                </a:lnSpc>
              </a:pPr>
              <a:r>
                <a:rPr lang="en-US" sz="1400" b="1">
                  <a:solidFill>
                    <a:srgbClr val="FFFFFF"/>
                  </a:solidFill>
                  <a:ea typeface="MS PGothic" pitchFamily="34" charset="-128"/>
                </a:rPr>
                <a:t>EX: Escalate To Manager</a:t>
              </a:r>
            </a:p>
          </p:txBody>
        </p:sp>
      </p:grpSp>
      <p:sp>
        <p:nvSpPr>
          <p:cNvPr id="144397" name="Title 144396"/>
          <p:cNvSpPr>
            <a:spLocks noGrp="1" noChangeArrowheads="1"/>
          </p:cNvSpPr>
          <p:nvPr>
            <p:ph type="title" idx="4294967295"/>
          </p:nvPr>
        </p:nvSpPr>
        <p:spPr>
          <a:xfrm>
            <a:off x="457200" y="228600"/>
            <a:ext cx="8229600" cy="1143000"/>
          </a:xfrm>
        </p:spPr>
        <p:txBody>
          <a:bodyPr/>
          <a:lstStyle/>
          <a:p>
            <a:r>
              <a:rPr lang="en-US" dirty="0" smtClean="0">
                <a:latin typeface="Segoe" pitchFamily="34" charset="0"/>
              </a:rPr>
              <a:t>What Is A Workflow?</a:t>
            </a:r>
          </a:p>
        </p:txBody>
      </p:sp>
      <p:sp>
        <p:nvSpPr>
          <p:cNvPr id="144398" name="Rectangle 144397"/>
          <p:cNvSpPr>
            <a:spLocks noChangeArrowheads="1"/>
          </p:cNvSpPr>
          <p:nvPr/>
        </p:nvSpPr>
        <p:spPr bwMode="auto">
          <a:xfrm>
            <a:off x="2182813" y="1609725"/>
            <a:ext cx="4589462" cy="1187450"/>
          </a:xfrm>
          <a:prstGeom prst="rect">
            <a:avLst/>
          </a:prstGeom>
          <a:noFill/>
          <a:ln w="9525" cap="flat" cmpd="sng" algn="ctr">
            <a:noFill/>
            <a:prstDash val="solid"/>
            <a:miter lim="800000"/>
            <a:headEnd type="none" w="med" len="med"/>
            <a:tailEnd type="none" w="med" len="med"/>
          </a:ln>
          <a:effectLst/>
        </p:spPr>
        <p:txBody>
          <a:bodyPr>
            <a:spAutoFit/>
          </a:bodyPr>
          <a:lstStyle/>
          <a:p>
            <a:pPr algn="ctr">
              <a:buSzPct val="95000"/>
            </a:pPr>
            <a:r>
              <a:rPr lang="en-US" sz="2400" i="1" dirty="0">
                <a:effectLst>
                  <a:outerShdw blurRad="38100" dist="38100" dir="2700000" algn="tl">
                    <a:srgbClr val="080808"/>
                  </a:outerShdw>
                </a:effectLst>
              </a:rPr>
              <a:t>A Set Of Activities </a:t>
            </a:r>
            <a:endParaRPr lang="en-US" dirty="0"/>
          </a:p>
          <a:p>
            <a:pPr algn="ctr">
              <a:buSzPct val="95000"/>
            </a:pPr>
            <a:r>
              <a:rPr lang="en-US" sz="2400" i="1" dirty="0">
                <a:effectLst>
                  <a:outerShdw blurRad="38100" dist="38100" dir="2700000" algn="tl">
                    <a:srgbClr val="080808"/>
                  </a:outerShdw>
                </a:effectLst>
              </a:rPr>
              <a:t>That Coordinates People </a:t>
            </a:r>
          </a:p>
          <a:p>
            <a:pPr algn="ctr">
              <a:buSzPct val="95000"/>
            </a:pPr>
            <a:r>
              <a:rPr lang="en-US" sz="2400" i="1" dirty="0">
                <a:effectLst>
                  <a:outerShdw blurRad="38100" dist="38100" dir="2700000" algn="tl">
                    <a:srgbClr val="080808"/>
                  </a:outerShdw>
                </a:effectLst>
              </a:rPr>
              <a:t>And / Or Software...</a:t>
            </a:r>
          </a:p>
        </p:txBody>
      </p:sp>
      <p:sp>
        <p:nvSpPr>
          <p:cNvPr id="144399" name="TextBox 144398"/>
          <p:cNvSpPr txBox="1">
            <a:spLocks noChangeArrowheads="1"/>
          </p:cNvSpPr>
          <p:nvPr/>
        </p:nvSpPr>
        <p:spPr bwMode="auto">
          <a:xfrm>
            <a:off x="268288" y="4527550"/>
            <a:ext cx="2341562" cy="350838"/>
          </a:xfrm>
          <a:prstGeom prst="rect">
            <a:avLst/>
          </a:prstGeom>
          <a:noFill/>
          <a:ln w="12700" cap="flat" cmpd="sng" algn="ctr">
            <a:noFill/>
            <a:prstDash val="solid"/>
            <a:miter lim="800000"/>
            <a:headEnd type="none" w="med" len="med"/>
            <a:tailEnd type="none" w="med" len="med"/>
          </a:ln>
          <a:effectLst/>
        </p:spPr>
        <p:txBody>
          <a:bodyPr wrap="none">
            <a:spAutoFit/>
          </a:bodyPr>
          <a:lstStyle/>
          <a:p>
            <a:pPr algn="ctr" eaLnBrk="0" hangingPunct="0">
              <a:lnSpc>
                <a:spcPct val="85000"/>
              </a:lnSpc>
              <a:spcBef>
                <a:spcPct val="20000"/>
              </a:spcBef>
            </a:pPr>
            <a:r>
              <a:rPr lang="en-US" sz="2000" dirty="0">
                <a:effectLst>
                  <a:outerShdw blurRad="38100" dist="38100" dir="2700000" algn="tl">
                    <a:srgbClr val="080808"/>
                  </a:outerShdw>
                </a:effectLst>
              </a:rPr>
              <a:t>Like a flowchart…. </a:t>
            </a:r>
            <a:endParaRPr lang="en-US" dirty="0"/>
          </a:p>
        </p:txBody>
      </p:sp>
      <p:sp>
        <p:nvSpPr>
          <p:cNvPr id="144400" name="TextBox 144399"/>
          <p:cNvSpPr txBox="1">
            <a:spLocks noChangeArrowheads="1"/>
          </p:cNvSpPr>
          <p:nvPr/>
        </p:nvSpPr>
        <p:spPr bwMode="auto">
          <a:xfrm>
            <a:off x="6427645" y="4519613"/>
            <a:ext cx="2518061" cy="353943"/>
          </a:xfrm>
          <a:prstGeom prst="rect">
            <a:avLst/>
          </a:prstGeom>
          <a:noFill/>
          <a:ln w="12700" cap="flat" cmpd="sng" algn="ctr">
            <a:noFill/>
            <a:prstDash val="solid"/>
            <a:miter lim="800000"/>
            <a:headEnd type="none" w="med" len="med"/>
            <a:tailEnd type="none" w="med" len="med"/>
          </a:ln>
          <a:effectLst/>
        </p:spPr>
        <p:txBody>
          <a:bodyPr wrap="none">
            <a:spAutoFit/>
          </a:bodyPr>
          <a:lstStyle/>
          <a:p>
            <a:pPr algn="ctr" eaLnBrk="0" hangingPunct="0">
              <a:lnSpc>
                <a:spcPct val="85000"/>
              </a:lnSpc>
              <a:spcBef>
                <a:spcPct val="20000"/>
              </a:spcBef>
            </a:pPr>
            <a:r>
              <a:rPr lang="en-US" sz="2000" dirty="0">
                <a:effectLst>
                  <a:outerShdw blurRad="38100" dist="38100" dir="2700000" algn="tl">
                    <a:srgbClr val="080808"/>
                  </a:outerShdw>
                </a:effectLst>
              </a:rPr>
              <a:t>Or a state diagram…. </a:t>
            </a:r>
            <a:endParaRPr lang="en-US" dirty="0"/>
          </a:p>
        </p:txBody>
      </p:sp>
      <p:grpSp>
        <p:nvGrpSpPr>
          <p:cNvPr id="4" name="Group 17"/>
          <p:cNvGrpSpPr>
            <a:grpSpLocks/>
          </p:cNvGrpSpPr>
          <p:nvPr/>
        </p:nvGrpSpPr>
        <p:grpSpPr bwMode="auto">
          <a:xfrm>
            <a:off x="2643188" y="2895600"/>
            <a:ext cx="3686175" cy="3962400"/>
            <a:chOff x="-192" y="1200"/>
            <a:chExt cx="2322" cy="2496"/>
          </a:xfrm>
        </p:grpSpPr>
        <p:pic>
          <p:nvPicPr>
            <p:cNvPr id="18466" name="Rectangle 18465"/>
            <p:cNvPicPr>
              <a:picLocks noChangeAspect="1" noChangeArrowheads="1"/>
            </p:cNvPicPr>
            <p:nvPr/>
          </p:nvPicPr>
          <p:blipFill>
            <a:blip r:embed="rId10" cstate="print"/>
            <a:srcRect/>
            <a:stretch>
              <a:fillRect/>
            </a:stretch>
          </p:blipFill>
          <p:spPr bwMode="auto">
            <a:xfrm>
              <a:off x="-192" y="1200"/>
              <a:ext cx="2322" cy="2496"/>
            </a:xfrm>
            <a:prstGeom prst="rect">
              <a:avLst/>
            </a:prstGeom>
            <a:noFill/>
            <a:ln w="9525">
              <a:noFill/>
              <a:miter lim="800000"/>
              <a:headEnd/>
              <a:tailEnd/>
            </a:ln>
          </p:spPr>
        </p:pic>
        <p:sp>
          <p:nvSpPr>
            <p:cNvPr id="18467" name="TextBox 18466"/>
            <p:cNvSpPr txBox="1">
              <a:spLocks noChangeArrowheads="1"/>
            </p:cNvSpPr>
            <p:nvPr/>
          </p:nvSpPr>
          <p:spPr bwMode="auto">
            <a:xfrm>
              <a:off x="47" y="1564"/>
              <a:ext cx="1809" cy="404"/>
            </a:xfrm>
            <a:prstGeom prst="rect">
              <a:avLst/>
            </a:prstGeom>
            <a:noFill/>
            <a:ln w="9525">
              <a:noFill/>
              <a:miter lim="800000"/>
              <a:headEnd/>
              <a:tailEnd/>
            </a:ln>
          </p:spPr>
          <p:txBody>
            <a:bodyPr>
              <a:spAutoFit/>
            </a:bodyPr>
            <a:lstStyle/>
            <a:p>
              <a:pPr algn="ctr" eaLnBrk="0" hangingPunct="0"/>
              <a:r>
                <a:rPr lang="en-US" b="1" dirty="0">
                  <a:solidFill>
                    <a:schemeClr val="bg1"/>
                  </a:solidFill>
                  <a:latin typeface="Segoe Semibold" pitchFamily="34" charset="0"/>
                </a:rPr>
                <a:t>Sequential </a:t>
              </a:r>
            </a:p>
            <a:p>
              <a:pPr algn="ctr" eaLnBrk="0" hangingPunct="0"/>
              <a:r>
                <a:rPr lang="en-US" b="1" dirty="0">
                  <a:solidFill>
                    <a:schemeClr val="bg1"/>
                  </a:solidFill>
                  <a:latin typeface="Segoe Semibold" pitchFamily="34" charset="0"/>
                </a:rPr>
                <a:t>Workflow</a:t>
              </a:r>
            </a:p>
          </p:txBody>
        </p:sp>
        <p:sp>
          <p:nvSpPr>
            <p:cNvPr id="18468" name="TextBox 18467"/>
            <p:cNvSpPr txBox="1">
              <a:spLocks noChangeArrowheads="1"/>
            </p:cNvSpPr>
            <p:nvPr/>
          </p:nvSpPr>
          <p:spPr bwMode="auto">
            <a:xfrm>
              <a:off x="1009" y="2224"/>
              <a:ext cx="924" cy="737"/>
            </a:xfrm>
            <a:prstGeom prst="rect">
              <a:avLst/>
            </a:prstGeom>
            <a:noFill/>
            <a:ln w="9525">
              <a:noFill/>
              <a:miter lim="800000"/>
              <a:headEnd/>
              <a:tailEnd/>
            </a:ln>
          </p:spPr>
          <p:txBody>
            <a:bodyPr>
              <a:spAutoFit/>
            </a:bodyPr>
            <a:lstStyle/>
            <a:p>
              <a:pPr eaLnBrk="0" hangingPunct="0"/>
              <a:r>
                <a:rPr lang="en-US" sz="1400" b="1" dirty="0">
                  <a:solidFill>
                    <a:schemeClr val="bg1"/>
                  </a:solidFill>
                  <a:latin typeface="Segoe Semibold" pitchFamily="34" charset="0"/>
                </a:rPr>
                <a:t>Sequential structure </a:t>
              </a:r>
            </a:p>
            <a:p>
              <a:pPr eaLnBrk="0" hangingPunct="0"/>
              <a:r>
                <a:rPr lang="en-US" sz="1400" b="1" dirty="0">
                  <a:solidFill>
                    <a:schemeClr val="bg1"/>
                  </a:solidFill>
                  <a:latin typeface="Segoe Semibold" pitchFamily="34" charset="0"/>
                </a:rPr>
                <a:t>Prescribes processing order</a:t>
              </a:r>
            </a:p>
          </p:txBody>
        </p:sp>
        <p:grpSp>
          <p:nvGrpSpPr>
            <p:cNvPr id="5" name="Group 17"/>
            <p:cNvGrpSpPr>
              <a:grpSpLocks/>
            </p:cNvGrpSpPr>
            <p:nvPr/>
          </p:nvGrpSpPr>
          <p:grpSpPr bwMode="auto">
            <a:xfrm>
              <a:off x="266" y="2113"/>
              <a:ext cx="754" cy="944"/>
              <a:chOff x="1950" y="1734"/>
              <a:chExt cx="930" cy="1164"/>
            </a:xfrm>
          </p:grpSpPr>
          <p:pic>
            <p:nvPicPr>
              <p:cNvPr id="18470" name="Rectangle 18469"/>
              <p:cNvPicPr>
                <a:picLocks noChangeAspect="1" noChangeArrowheads="1"/>
              </p:cNvPicPr>
              <p:nvPr/>
            </p:nvPicPr>
            <p:blipFill>
              <a:blip r:embed="rId11" cstate="print"/>
              <a:srcRect/>
              <a:stretch>
                <a:fillRect/>
              </a:stretch>
            </p:blipFill>
            <p:spPr bwMode="auto">
              <a:xfrm>
                <a:off x="1950" y="1734"/>
                <a:ext cx="930" cy="1164"/>
              </a:xfrm>
              <a:prstGeom prst="rect">
                <a:avLst/>
              </a:prstGeom>
              <a:noFill/>
              <a:ln w="9525">
                <a:noFill/>
                <a:miter lim="800000"/>
                <a:headEnd/>
                <a:tailEnd/>
              </a:ln>
            </p:spPr>
          </p:pic>
          <p:sp>
            <p:nvSpPr>
              <p:cNvPr id="18471" name="Rounded Rectangle 18470"/>
              <p:cNvSpPr>
                <a:spLocks noChangeArrowheads="1"/>
              </p:cNvSpPr>
              <p:nvPr/>
            </p:nvSpPr>
            <p:spPr bwMode="auto">
              <a:xfrm>
                <a:off x="2083" y="1881"/>
                <a:ext cx="624" cy="207"/>
              </a:xfrm>
              <a:prstGeom prst="roundRect">
                <a:avLst>
                  <a:gd name="adj" fmla="val 16667"/>
                </a:avLst>
              </a:prstGeom>
              <a:noFill/>
              <a:ln w="9525">
                <a:noFill/>
                <a:round/>
                <a:headEnd/>
                <a:tailEnd/>
              </a:ln>
            </p:spPr>
            <p:txBody>
              <a:bodyPr wrap="none" anchor="ctr"/>
              <a:lstStyle/>
              <a:p>
                <a:pPr algn="ctr" hangingPunct="0"/>
                <a:r>
                  <a:rPr lang="en-US" sz="1200" b="1">
                    <a:solidFill>
                      <a:srgbClr val="FFFFFF"/>
                    </a:solidFill>
                  </a:rPr>
                  <a:t>Step1</a:t>
                </a:r>
              </a:p>
            </p:txBody>
          </p:sp>
          <p:sp>
            <p:nvSpPr>
              <p:cNvPr id="18472" name="Rounded Rectangle 18471"/>
              <p:cNvSpPr>
                <a:spLocks noChangeArrowheads="1"/>
              </p:cNvSpPr>
              <p:nvPr/>
            </p:nvSpPr>
            <p:spPr bwMode="auto">
              <a:xfrm>
                <a:off x="2083" y="2497"/>
                <a:ext cx="624" cy="208"/>
              </a:xfrm>
              <a:prstGeom prst="roundRect">
                <a:avLst>
                  <a:gd name="adj" fmla="val 16667"/>
                </a:avLst>
              </a:prstGeom>
              <a:noFill/>
              <a:ln w="9525">
                <a:noFill/>
                <a:round/>
                <a:headEnd/>
                <a:tailEnd/>
              </a:ln>
            </p:spPr>
            <p:txBody>
              <a:bodyPr wrap="none" anchor="ctr"/>
              <a:lstStyle/>
              <a:p>
                <a:pPr algn="ctr" hangingPunct="0"/>
                <a:r>
                  <a:rPr lang="en-US" sz="1200" b="1">
                    <a:solidFill>
                      <a:srgbClr val="FFFFFF"/>
                    </a:solidFill>
                  </a:rPr>
                  <a:t>Step2</a:t>
                </a:r>
              </a:p>
            </p:txBody>
          </p:sp>
        </p:grpSp>
      </p:grpSp>
      <p:grpSp>
        <p:nvGrpSpPr>
          <p:cNvPr id="6" name="Group 25"/>
          <p:cNvGrpSpPr>
            <a:grpSpLocks/>
          </p:cNvGrpSpPr>
          <p:nvPr/>
        </p:nvGrpSpPr>
        <p:grpSpPr bwMode="auto">
          <a:xfrm>
            <a:off x="2667000" y="2895600"/>
            <a:ext cx="3686175" cy="3962400"/>
            <a:chOff x="1710" y="1200"/>
            <a:chExt cx="2322" cy="2496"/>
          </a:xfrm>
        </p:grpSpPr>
        <p:pic>
          <p:nvPicPr>
            <p:cNvPr id="18457" name="Rectangle 18456"/>
            <p:cNvPicPr>
              <a:picLocks noChangeAspect="1" noChangeArrowheads="1"/>
            </p:cNvPicPr>
            <p:nvPr/>
          </p:nvPicPr>
          <p:blipFill>
            <a:blip r:embed="rId10" cstate="print"/>
            <a:srcRect/>
            <a:stretch>
              <a:fillRect/>
            </a:stretch>
          </p:blipFill>
          <p:spPr bwMode="auto">
            <a:xfrm>
              <a:off x="1710" y="1200"/>
              <a:ext cx="2322" cy="2496"/>
            </a:xfrm>
            <a:prstGeom prst="rect">
              <a:avLst/>
            </a:prstGeom>
            <a:noFill/>
            <a:ln w="9525">
              <a:noFill/>
              <a:miter lim="800000"/>
              <a:headEnd/>
              <a:tailEnd/>
            </a:ln>
          </p:spPr>
        </p:pic>
        <p:sp>
          <p:nvSpPr>
            <p:cNvPr id="18458" name="TextBox 18457"/>
            <p:cNvSpPr txBox="1">
              <a:spLocks noChangeArrowheads="1"/>
            </p:cNvSpPr>
            <p:nvPr/>
          </p:nvSpPr>
          <p:spPr bwMode="auto">
            <a:xfrm>
              <a:off x="1989" y="1564"/>
              <a:ext cx="1790" cy="404"/>
            </a:xfrm>
            <a:prstGeom prst="rect">
              <a:avLst/>
            </a:prstGeom>
            <a:noFill/>
            <a:ln w="9525">
              <a:noFill/>
              <a:miter lim="800000"/>
              <a:headEnd/>
              <a:tailEnd/>
            </a:ln>
          </p:spPr>
          <p:txBody>
            <a:bodyPr>
              <a:spAutoFit/>
            </a:bodyPr>
            <a:lstStyle/>
            <a:p>
              <a:pPr algn="ctr" eaLnBrk="0" hangingPunct="0"/>
              <a:r>
                <a:rPr lang="en-US" b="1" dirty="0">
                  <a:solidFill>
                    <a:schemeClr val="bg1"/>
                  </a:solidFill>
                  <a:latin typeface="Segoe Semibold" pitchFamily="34" charset="0"/>
                </a:rPr>
                <a:t>State Machine</a:t>
              </a:r>
            </a:p>
            <a:p>
              <a:pPr algn="ctr" eaLnBrk="0" hangingPunct="0"/>
              <a:r>
                <a:rPr lang="en-US" b="1" dirty="0">
                  <a:solidFill>
                    <a:schemeClr val="bg1"/>
                  </a:solidFill>
                  <a:latin typeface="Segoe Semibold" pitchFamily="34" charset="0"/>
                </a:rPr>
                <a:t>Workflow</a:t>
              </a:r>
            </a:p>
          </p:txBody>
        </p:sp>
        <p:sp>
          <p:nvSpPr>
            <p:cNvPr id="18459" name="TextBox 18458"/>
            <p:cNvSpPr txBox="1">
              <a:spLocks noChangeArrowheads="1"/>
            </p:cNvSpPr>
            <p:nvPr/>
          </p:nvSpPr>
          <p:spPr bwMode="auto">
            <a:xfrm>
              <a:off x="2203" y="2752"/>
              <a:ext cx="1427" cy="330"/>
            </a:xfrm>
            <a:prstGeom prst="rect">
              <a:avLst/>
            </a:prstGeom>
            <a:noFill/>
            <a:ln w="9525">
              <a:noFill/>
              <a:miter lim="800000"/>
              <a:headEnd/>
              <a:tailEnd/>
            </a:ln>
          </p:spPr>
          <p:txBody>
            <a:bodyPr>
              <a:spAutoFit/>
            </a:bodyPr>
            <a:lstStyle/>
            <a:p>
              <a:pPr eaLnBrk="0" hangingPunct="0"/>
              <a:r>
                <a:rPr lang="en-US" sz="1400" b="1" dirty="0">
                  <a:solidFill>
                    <a:schemeClr val="bg1"/>
                  </a:solidFill>
                  <a:latin typeface="Segoe Semibold" pitchFamily="34" charset="0"/>
                </a:rPr>
                <a:t>External events drive processing order</a:t>
              </a:r>
            </a:p>
          </p:txBody>
        </p:sp>
        <p:grpSp>
          <p:nvGrpSpPr>
            <p:cNvPr id="7" name="Group 21"/>
            <p:cNvGrpSpPr>
              <a:grpSpLocks/>
            </p:cNvGrpSpPr>
            <p:nvPr/>
          </p:nvGrpSpPr>
          <p:grpSpPr bwMode="auto">
            <a:xfrm>
              <a:off x="2216" y="2002"/>
              <a:ext cx="1447" cy="792"/>
              <a:chOff x="2216" y="1710"/>
              <a:chExt cx="1447" cy="792"/>
            </a:xfrm>
          </p:grpSpPr>
          <p:pic>
            <p:nvPicPr>
              <p:cNvPr id="18461" name="Rectangle 18460"/>
              <p:cNvPicPr>
                <a:picLocks noChangeAspect="1" noChangeArrowheads="1"/>
              </p:cNvPicPr>
              <p:nvPr/>
            </p:nvPicPr>
            <p:blipFill>
              <a:blip r:embed="rId12" cstate="print"/>
              <a:srcRect/>
              <a:stretch>
                <a:fillRect/>
              </a:stretch>
            </p:blipFill>
            <p:spPr bwMode="auto">
              <a:xfrm>
                <a:off x="2445" y="1710"/>
                <a:ext cx="1218" cy="792"/>
              </a:xfrm>
              <a:prstGeom prst="rect">
                <a:avLst/>
              </a:prstGeom>
              <a:noFill/>
              <a:ln w="9525">
                <a:noFill/>
                <a:miter lim="800000"/>
                <a:headEnd/>
                <a:tailEnd/>
              </a:ln>
            </p:spPr>
          </p:pic>
          <p:sp>
            <p:nvSpPr>
              <p:cNvPr id="18462" name="Rounded Rectangle 18461"/>
              <p:cNvSpPr>
                <a:spLocks noChangeArrowheads="1"/>
              </p:cNvSpPr>
              <p:nvPr/>
            </p:nvSpPr>
            <p:spPr bwMode="auto">
              <a:xfrm>
                <a:off x="2766" y="2195"/>
                <a:ext cx="422" cy="155"/>
              </a:xfrm>
              <a:prstGeom prst="roundRect">
                <a:avLst>
                  <a:gd name="adj" fmla="val 16667"/>
                </a:avLst>
              </a:prstGeom>
              <a:noFill/>
              <a:ln w="9525">
                <a:noFill/>
                <a:round/>
                <a:headEnd/>
                <a:tailEnd/>
              </a:ln>
            </p:spPr>
            <p:txBody>
              <a:bodyPr wrap="none" anchor="ctr"/>
              <a:lstStyle/>
              <a:p>
                <a:pPr algn="ctr" hangingPunct="0"/>
                <a:r>
                  <a:rPr lang="en-US" sz="1100" b="1" dirty="0">
                    <a:solidFill>
                      <a:schemeClr val="bg1"/>
                    </a:solidFill>
                    <a:latin typeface="Segoe Semibold" pitchFamily="34" charset="0"/>
                  </a:rPr>
                  <a:t>State2</a:t>
                </a:r>
              </a:p>
            </p:txBody>
          </p:sp>
          <p:sp>
            <p:nvSpPr>
              <p:cNvPr id="18463" name="Rounded Rectangle 18462"/>
              <p:cNvSpPr>
                <a:spLocks noChangeArrowheads="1"/>
              </p:cNvSpPr>
              <p:nvPr/>
            </p:nvSpPr>
            <p:spPr bwMode="auto">
              <a:xfrm>
                <a:off x="2770" y="1827"/>
                <a:ext cx="412" cy="153"/>
              </a:xfrm>
              <a:prstGeom prst="roundRect">
                <a:avLst>
                  <a:gd name="adj" fmla="val 16667"/>
                </a:avLst>
              </a:prstGeom>
              <a:noFill/>
              <a:ln w="9525">
                <a:noFill/>
                <a:round/>
                <a:headEnd/>
                <a:tailEnd/>
              </a:ln>
            </p:spPr>
            <p:txBody>
              <a:bodyPr wrap="none" anchor="ctr"/>
              <a:lstStyle/>
              <a:p>
                <a:pPr algn="ctr" hangingPunct="0"/>
                <a:r>
                  <a:rPr lang="en-US" sz="1100" b="1" dirty="0">
                    <a:solidFill>
                      <a:schemeClr val="bg1"/>
                    </a:solidFill>
                    <a:latin typeface="Segoe Semibold" pitchFamily="34" charset="0"/>
                  </a:rPr>
                  <a:t>State1</a:t>
                </a:r>
              </a:p>
            </p:txBody>
          </p:sp>
          <p:sp>
            <p:nvSpPr>
              <p:cNvPr id="18464" name="TextBox 18463"/>
              <p:cNvSpPr txBox="1">
                <a:spLocks noChangeArrowheads="1"/>
              </p:cNvSpPr>
              <p:nvPr/>
            </p:nvSpPr>
            <p:spPr bwMode="auto">
              <a:xfrm>
                <a:off x="2216" y="1817"/>
                <a:ext cx="380" cy="174"/>
              </a:xfrm>
              <a:prstGeom prst="rect">
                <a:avLst/>
              </a:prstGeom>
              <a:noFill/>
              <a:ln w="9525">
                <a:noFill/>
                <a:miter lim="800000"/>
                <a:headEnd/>
                <a:tailEnd/>
              </a:ln>
            </p:spPr>
            <p:txBody>
              <a:bodyPr wrap="none">
                <a:spAutoFit/>
              </a:bodyPr>
              <a:lstStyle/>
              <a:p>
                <a:pPr eaLnBrk="0" hangingPunct="0"/>
                <a:r>
                  <a:rPr lang="en-US" sz="1200" b="1" dirty="0">
                    <a:solidFill>
                      <a:schemeClr val="bg1"/>
                    </a:solidFill>
                    <a:latin typeface="Segoe Semibold" pitchFamily="34" charset="0"/>
                  </a:rPr>
                  <a:t>Event</a:t>
                </a:r>
              </a:p>
            </p:txBody>
          </p:sp>
          <p:sp>
            <p:nvSpPr>
              <p:cNvPr id="18465" name="TextBox 18464"/>
              <p:cNvSpPr txBox="1">
                <a:spLocks noChangeArrowheads="1"/>
              </p:cNvSpPr>
              <p:nvPr/>
            </p:nvSpPr>
            <p:spPr bwMode="auto">
              <a:xfrm>
                <a:off x="2216" y="2201"/>
                <a:ext cx="380" cy="174"/>
              </a:xfrm>
              <a:prstGeom prst="rect">
                <a:avLst/>
              </a:prstGeom>
              <a:noFill/>
              <a:ln w="9525">
                <a:noFill/>
                <a:miter lim="800000"/>
                <a:headEnd/>
                <a:tailEnd/>
              </a:ln>
            </p:spPr>
            <p:txBody>
              <a:bodyPr wrap="none">
                <a:spAutoFit/>
              </a:bodyPr>
              <a:lstStyle/>
              <a:p>
                <a:pPr eaLnBrk="0" hangingPunct="0"/>
                <a:r>
                  <a:rPr lang="en-US" sz="1200" b="1" dirty="0">
                    <a:solidFill>
                      <a:schemeClr val="bg1"/>
                    </a:solidFill>
                    <a:latin typeface="Segoe Semibold" pitchFamily="34" charset="0"/>
                  </a:rPr>
                  <a:t>Event</a:t>
                </a:r>
              </a:p>
            </p:txBody>
          </p:sp>
        </p:grpSp>
      </p:grpSp>
      <p:grpSp>
        <p:nvGrpSpPr>
          <p:cNvPr id="8" name="Group 35"/>
          <p:cNvGrpSpPr>
            <a:grpSpLocks/>
          </p:cNvGrpSpPr>
          <p:nvPr/>
        </p:nvGrpSpPr>
        <p:grpSpPr bwMode="auto">
          <a:xfrm>
            <a:off x="2667000" y="2895600"/>
            <a:ext cx="3686175" cy="3962400"/>
            <a:chOff x="3600" y="1200"/>
            <a:chExt cx="2322" cy="2496"/>
          </a:xfrm>
        </p:grpSpPr>
        <p:pic>
          <p:nvPicPr>
            <p:cNvPr id="18448" name="Rectangle 18447"/>
            <p:cNvPicPr>
              <a:picLocks noChangeAspect="1" noChangeArrowheads="1"/>
            </p:cNvPicPr>
            <p:nvPr/>
          </p:nvPicPr>
          <p:blipFill>
            <a:blip r:embed="rId10" cstate="print"/>
            <a:srcRect/>
            <a:stretch>
              <a:fillRect/>
            </a:stretch>
          </p:blipFill>
          <p:spPr bwMode="auto">
            <a:xfrm>
              <a:off x="3600" y="1200"/>
              <a:ext cx="2322" cy="2496"/>
            </a:xfrm>
            <a:prstGeom prst="rect">
              <a:avLst/>
            </a:prstGeom>
            <a:noFill/>
            <a:ln w="9525">
              <a:noFill/>
              <a:miter lim="800000"/>
              <a:headEnd/>
              <a:tailEnd/>
            </a:ln>
          </p:spPr>
        </p:pic>
        <p:sp>
          <p:nvSpPr>
            <p:cNvPr id="18449" name="TextBox 18448"/>
            <p:cNvSpPr txBox="1">
              <a:spLocks noChangeArrowheads="1"/>
            </p:cNvSpPr>
            <p:nvPr/>
          </p:nvSpPr>
          <p:spPr bwMode="auto">
            <a:xfrm>
              <a:off x="3994" y="2752"/>
              <a:ext cx="1480" cy="330"/>
            </a:xfrm>
            <a:prstGeom prst="rect">
              <a:avLst/>
            </a:prstGeom>
            <a:noFill/>
            <a:ln w="9525">
              <a:noFill/>
              <a:miter lim="800000"/>
              <a:headEnd/>
              <a:tailEnd/>
            </a:ln>
          </p:spPr>
          <p:txBody>
            <a:bodyPr>
              <a:spAutoFit/>
            </a:bodyPr>
            <a:lstStyle/>
            <a:p>
              <a:pPr eaLnBrk="0" hangingPunct="0"/>
              <a:r>
                <a:rPr lang="en-US" sz="1400" b="1" dirty="0">
                  <a:solidFill>
                    <a:schemeClr val="bg1"/>
                  </a:solidFill>
                  <a:latin typeface="Segoe Semibold" pitchFamily="34" charset="0"/>
                </a:rPr>
                <a:t>Rules + data state drive processing order</a:t>
              </a:r>
            </a:p>
          </p:txBody>
        </p:sp>
        <p:sp>
          <p:nvSpPr>
            <p:cNvPr id="18450" name="TextBox 18449"/>
            <p:cNvSpPr txBox="1">
              <a:spLocks noChangeArrowheads="1"/>
            </p:cNvSpPr>
            <p:nvPr/>
          </p:nvSpPr>
          <p:spPr bwMode="auto">
            <a:xfrm>
              <a:off x="3846" y="1564"/>
              <a:ext cx="1806" cy="404"/>
            </a:xfrm>
            <a:prstGeom prst="rect">
              <a:avLst/>
            </a:prstGeom>
            <a:noFill/>
            <a:ln w="9525">
              <a:noFill/>
              <a:miter lim="800000"/>
              <a:headEnd/>
              <a:tailEnd/>
            </a:ln>
          </p:spPr>
          <p:txBody>
            <a:bodyPr>
              <a:spAutoFit/>
            </a:bodyPr>
            <a:lstStyle/>
            <a:p>
              <a:pPr algn="ctr" eaLnBrk="0" hangingPunct="0"/>
              <a:r>
                <a:rPr lang="en-US" b="1" dirty="0">
                  <a:solidFill>
                    <a:schemeClr val="bg1"/>
                  </a:solidFill>
                  <a:latin typeface="Segoe Semibold" pitchFamily="34" charset="0"/>
                </a:rPr>
                <a:t>Rules-driven </a:t>
              </a:r>
            </a:p>
            <a:p>
              <a:pPr algn="ctr" eaLnBrk="0" hangingPunct="0"/>
              <a:r>
                <a:rPr lang="en-US" b="1" dirty="0">
                  <a:solidFill>
                    <a:schemeClr val="bg1"/>
                  </a:solidFill>
                  <a:latin typeface="Segoe Semibold" pitchFamily="34" charset="0"/>
                </a:rPr>
                <a:t>Activities</a:t>
              </a:r>
            </a:p>
          </p:txBody>
        </p:sp>
        <p:pic>
          <p:nvPicPr>
            <p:cNvPr id="18451" name="Rectangle 18450"/>
            <p:cNvPicPr>
              <a:picLocks noChangeAspect="1" noChangeArrowheads="1"/>
            </p:cNvPicPr>
            <p:nvPr/>
          </p:nvPicPr>
          <p:blipFill>
            <a:blip r:embed="rId13" cstate="print"/>
            <a:srcRect/>
            <a:stretch>
              <a:fillRect/>
            </a:stretch>
          </p:blipFill>
          <p:spPr bwMode="auto">
            <a:xfrm>
              <a:off x="4027" y="1966"/>
              <a:ext cx="1362" cy="900"/>
            </a:xfrm>
            <a:prstGeom prst="rect">
              <a:avLst/>
            </a:prstGeom>
            <a:noFill/>
            <a:ln w="9525">
              <a:noFill/>
              <a:miter lim="800000"/>
              <a:headEnd/>
              <a:tailEnd/>
            </a:ln>
          </p:spPr>
        </p:pic>
        <p:sp>
          <p:nvSpPr>
            <p:cNvPr id="18452" name="TextBox 18451"/>
            <p:cNvSpPr txBox="1">
              <a:spLocks noChangeArrowheads="1"/>
            </p:cNvSpPr>
            <p:nvPr/>
          </p:nvSpPr>
          <p:spPr bwMode="auto">
            <a:xfrm>
              <a:off x="4210" y="2095"/>
              <a:ext cx="423" cy="194"/>
            </a:xfrm>
            <a:prstGeom prst="rect">
              <a:avLst/>
            </a:prstGeom>
            <a:noFill/>
            <a:ln w="9525">
              <a:noFill/>
              <a:miter lim="800000"/>
              <a:headEnd/>
              <a:tailEnd/>
            </a:ln>
          </p:spPr>
          <p:txBody>
            <a:bodyPr wrap="none">
              <a:spAutoFit/>
            </a:bodyPr>
            <a:lstStyle/>
            <a:p>
              <a:pPr algn="r" eaLnBrk="0" hangingPunct="0"/>
              <a:r>
                <a:rPr lang="en-US" sz="1400" b="1" dirty="0">
                  <a:solidFill>
                    <a:schemeClr val="bg1"/>
                  </a:solidFill>
                  <a:latin typeface="Segoe Semibold" pitchFamily="34" charset="0"/>
                </a:rPr>
                <a:t>Rule1</a:t>
              </a:r>
            </a:p>
          </p:txBody>
        </p:sp>
        <p:sp>
          <p:nvSpPr>
            <p:cNvPr id="18453" name="TextBox 18452"/>
            <p:cNvSpPr txBox="1">
              <a:spLocks noChangeArrowheads="1"/>
            </p:cNvSpPr>
            <p:nvPr/>
          </p:nvSpPr>
          <p:spPr bwMode="auto">
            <a:xfrm>
              <a:off x="4210" y="2539"/>
              <a:ext cx="423" cy="194"/>
            </a:xfrm>
            <a:prstGeom prst="rect">
              <a:avLst/>
            </a:prstGeom>
            <a:noFill/>
            <a:ln w="9525">
              <a:noFill/>
              <a:miter lim="800000"/>
              <a:headEnd/>
              <a:tailEnd/>
            </a:ln>
          </p:spPr>
          <p:txBody>
            <a:bodyPr wrap="none">
              <a:spAutoFit/>
            </a:bodyPr>
            <a:lstStyle/>
            <a:p>
              <a:pPr algn="r" eaLnBrk="0" hangingPunct="0"/>
              <a:r>
                <a:rPr lang="en-US" sz="1400" b="1" dirty="0">
                  <a:solidFill>
                    <a:schemeClr val="bg1"/>
                  </a:solidFill>
                  <a:latin typeface="Segoe Semibold" pitchFamily="34" charset="0"/>
                </a:rPr>
                <a:t>Rule2</a:t>
              </a:r>
            </a:p>
          </p:txBody>
        </p:sp>
        <p:sp>
          <p:nvSpPr>
            <p:cNvPr id="18454" name="TextBox 18453"/>
            <p:cNvSpPr txBox="1">
              <a:spLocks noChangeArrowheads="1"/>
            </p:cNvSpPr>
            <p:nvPr/>
          </p:nvSpPr>
          <p:spPr bwMode="auto">
            <a:xfrm>
              <a:off x="4176" y="2301"/>
              <a:ext cx="385" cy="212"/>
            </a:xfrm>
            <a:prstGeom prst="rect">
              <a:avLst/>
            </a:prstGeom>
            <a:noFill/>
            <a:ln w="9525">
              <a:noFill/>
              <a:miter lim="800000"/>
              <a:headEnd/>
              <a:tailEnd/>
            </a:ln>
          </p:spPr>
          <p:txBody>
            <a:bodyPr wrap="none">
              <a:spAutoFit/>
            </a:bodyPr>
            <a:lstStyle/>
            <a:p>
              <a:pPr eaLnBrk="0" hangingPunct="0"/>
              <a:r>
                <a:rPr lang="en-US" sz="1600" b="1">
                  <a:solidFill>
                    <a:schemeClr val="bg1"/>
                  </a:solidFill>
                  <a:latin typeface="Segoe Semibold" pitchFamily="34" charset="0"/>
                </a:rPr>
                <a:t>Data</a:t>
              </a:r>
            </a:p>
          </p:txBody>
        </p:sp>
        <p:sp>
          <p:nvSpPr>
            <p:cNvPr id="18455" name="Rounded Rectangle 18454"/>
            <p:cNvSpPr>
              <a:spLocks noChangeArrowheads="1"/>
            </p:cNvSpPr>
            <p:nvPr/>
          </p:nvSpPr>
          <p:spPr bwMode="auto">
            <a:xfrm>
              <a:off x="4720" y="2524"/>
              <a:ext cx="624" cy="192"/>
            </a:xfrm>
            <a:prstGeom prst="roundRect">
              <a:avLst>
                <a:gd name="adj" fmla="val 16667"/>
              </a:avLst>
            </a:prstGeom>
            <a:noFill/>
            <a:ln w="9525">
              <a:noFill/>
              <a:round/>
              <a:headEnd/>
              <a:tailEnd/>
            </a:ln>
          </p:spPr>
          <p:txBody>
            <a:bodyPr wrap="none" anchor="ctr"/>
            <a:lstStyle/>
            <a:p>
              <a:pPr algn="ctr" hangingPunct="0"/>
              <a:r>
                <a:rPr lang="en-US" sz="1100" b="1" dirty="0">
                  <a:solidFill>
                    <a:schemeClr val="bg1"/>
                  </a:solidFill>
                  <a:latin typeface="Segoe Semibold" pitchFamily="34" charset="0"/>
                </a:rPr>
                <a:t>Step2</a:t>
              </a:r>
            </a:p>
          </p:txBody>
        </p:sp>
        <p:sp>
          <p:nvSpPr>
            <p:cNvPr id="18456" name="Rounded Rectangle 18455"/>
            <p:cNvSpPr>
              <a:spLocks noChangeArrowheads="1"/>
            </p:cNvSpPr>
            <p:nvPr/>
          </p:nvSpPr>
          <p:spPr bwMode="auto">
            <a:xfrm>
              <a:off x="4720" y="2081"/>
              <a:ext cx="624" cy="192"/>
            </a:xfrm>
            <a:prstGeom prst="roundRect">
              <a:avLst>
                <a:gd name="adj" fmla="val 16667"/>
              </a:avLst>
            </a:prstGeom>
            <a:noFill/>
            <a:ln w="9525">
              <a:noFill/>
              <a:round/>
              <a:headEnd/>
              <a:tailEnd/>
            </a:ln>
          </p:spPr>
          <p:txBody>
            <a:bodyPr wrap="none" anchor="ctr"/>
            <a:lstStyle/>
            <a:p>
              <a:pPr algn="ctr" hangingPunct="0"/>
              <a:r>
                <a:rPr lang="en-US" sz="1100" b="1" dirty="0">
                  <a:solidFill>
                    <a:schemeClr val="bg1"/>
                  </a:solidFill>
                  <a:latin typeface="Segoe Semibold" pitchFamily="34" charset="0"/>
                </a:rPr>
                <a:t>Step1</a:t>
              </a:r>
            </a:p>
          </p:txBody>
        </p:sp>
      </p:grpSp>
      <p:pic>
        <p:nvPicPr>
          <p:cNvPr id="18447" name="Rectangle 18446"/>
          <p:cNvPicPr>
            <a:picLocks noChangeAspect="1" noChangeArrowheads="1"/>
          </p:cNvPicPr>
          <p:nvPr/>
        </p:nvPicPr>
        <p:blipFill>
          <a:blip r:embed="rId14" cstate="print"/>
          <a:srcRect/>
          <a:stretch>
            <a:fillRect/>
          </a:stretch>
        </p:blipFill>
        <p:spPr bwMode="auto">
          <a:xfrm>
            <a:off x="7523163" y="5791200"/>
            <a:ext cx="1544637" cy="695325"/>
          </a:xfrm>
          <a:prstGeom prst="rect">
            <a:avLst/>
          </a:prstGeom>
          <a:noFill/>
          <a:ln w="9525">
            <a:noFill/>
            <a:miter lim="800000"/>
            <a:headEnd/>
            <a:tailEnd/>
          </a:ln>
        </p:spPr>
      </p:pic>
    </p:spTree>
    <p:custDataLst>
      <p:tags r:id="rId1"/>
    </p:custData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44390"/>
                                        </p:tgtEl>
                                        <p:attrNameLst>
                                          <p:attrName>style.visibility</p:attrName>
                                        </p:attrNameLst>
                                      </p:cBhvr>
                                      <p:to>
                                        <p:strVal val="visible"/>
                                      </p:to>
                                    </p:set>
                                    <p:animEffect transition="in" filter="circle(out)">
                                      <p:cBhvr>
                                        <p:cTn id="7" dur="500"/>
                                        <p:tgtEl>
                                          <p:spTgt spid="144390"/>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144389"/>
                                        </p:tgtEl>
                                        <p:attrNameLst>
                                          <p:attrName>style.visibility</p:attrName>
                                        </p:attrNameLst>
                                      </p:cBhvr>
                                      <p:to>
                                        <p:strVal val="visible"/>
                                      </p:to>
                                    </p:set>
                                    <p:animEffect transition="in" filter="circle(out)">
                                      <p:cBhvr>
                                        <p:cTn id="11" dur="500"/>
                                        <p:tgtEl>
                                          <p:spTgt spid="144389"/>
                                        </p:tgtEl>
                                      </p:cBhvr>
                                    </p:animEffect>
                                  </p:childTnLst>
                                </p:cTn>
                              </p:par>
                            </p:childTnLst>
                          </p:cTn>
                        </p:par>
                        <p:par>
                          <p:cTn id="12" fill="hold">
                            <p:stCondLst>
                              <p:cond delay="1000"/>
                            </p:stCondLst>
                            <p:childTnLst>
                              <p:par>
                                <p:cTn id="13" presetID="6" presetClass="entr" presetSubtype="32" fill="hold" grpId="0" nodeType="afterEffect">
                                  <p:stCondLst>
                                    <p:cond delay="0"/>
                                  </p:stCondLst>
                                  <p:iterate type="wd">
                                    <p:tmPct val="10000"/>
                                  </p:iterate>
                                  <p:childTnLst>
                                    <p:set>
                                      <p:cBhvr>
                                        <p:cTn id="14" dur="1" fill="hold">
                                          <p:stCondLst>
                                            <p:cond delay="0"/>
                                          </p:stCondLst>
                                        </p:cTn>
                                        <p:tgtEl>
                                          <p:spTgt spid="144398"/>
                                        </p:tgtEl>
                                        <p:attrNameLst>
                                          <p:attrName>style.visibility</p:attrName>
                                        </p:attrNameLst>
                                      </p:cBhvr>
                                      <p:to>
                                        <p:strVal val="visible"/>
                                      </p:to>
                                    </p:set>
                                    <p:animEffect transition="in" filter="circle(out)">
                                      <p:cBhvr>
                                        <p:cTn id="15" dur="500"/>
                                        <p:tgtEl>
                                          <p:spTgt spid="144398"/>
                                        </p:tgtEl>
                                      </p:cBhvr>
                                    </p:animEffect>
                                  </p:childTnLst>
                                </p:cTn>
                              </p:par>
                              <p:par>
                                <p:cTn id="16" presetID="6" presetClass="entr" presetSubtype="32" fill="hold" nodeType="withEffect">
                                  <p:stCondLst>
                                    <p:cond delay="2000"/>
                                  </p:stCondLst>
                                  <p:childTnLst>
                                    <p:set>
                                      <p:cBhvr>
                                        <p:cTn id="17" dur="1" fill="hold">
                                          <p:stCondLst>
                                            <p:cond delay="0"/>
                                          </p:stCondLst>
                                        </p:cTn>
                                        <p:tgtEl>
                                          <p:spTgt spid="3"/>
                                        </p:tgtEl>
                                        <p:attrNameLst>
                                          <p:attrName>style.visibility</p:attrName>
                                        </p:attrNameLst>
                                      </p:cBhvr>
                                      <p:to>
                                        <p:strVal val="visible"/>
                                      </p:to>
                                    </p:set>
                                    <p:animEffect transition="in" filter="circle(out)">
                                      <p:cBhvr>
                                        <p:cTn id="18" dur="500"/>
                                        <p:tgtEl>
                                          <p:spTgt spid="3"/>
                                        </p:tgtEl>
                                      </p:cBhvr>
                                    </p:animEffect>
                                  </p:childTnLst>
                                </p:cTn>
                              </p:par>
                              <p:par>
                                <p:cTn id="19" presetID="6" presetClass="entr" presetSubtype="32" fill="hold" nodeType="withEffect">
                                  <p:stCondLst>
                                    <p:cond delay="2500"/>
                                  </p:stCondLst>
                                  <p:childTnLst>
                                    <p:set>
                                      <p:cBhvr>
                                        <p:cTn id="20" dur="1" fill="hold">
                                          <p:stCondLst>
                                            <p:cond delay="0"/>
                                          </p:stCondLst>
                                        </p:cTn>
                                        <p:tgtEl>
                                          <p:spTgt spid="2"/>
                                        </p:tgtEl>
                                        <p:attrNameLst>
                                          <p:attrName>style.visibility</p:attrName>
                                        </p:attrNameLst>
                                      </p:cBhvr>
                                      <p:to>
                                        <p:strVal val="visible"/>
                                      </p:to>
                                    </p:set>
                                    <p:animEffect transition="in" filter="circle(out)">
                                      <p:cBhvr>
                                        <p:cTn id="21" dur="500"/>
                                        <p:tgtEl>
                                          <p:spTgt spid="2"/>
                                        </p:tgtEl>
                                      </p:cBhvr>
                                    </p:animEffect>
                                  </p:childTnLst>
                                </p:cTn>
                              </p:par>
                            </p:childTnLst>
                          </p:cTn>
                        </p:par>
                        <p:par>
                          <p:cTn id="22" fill="hold">
                            <p:stCondLst>
                              <p:cond delay="4000"/>
                            </p:stCondLst>
                            <p:childTnLst>
                              <p:par>
                                <p:cTn id="23" presetID="14" presetClass="entr" presetSubtype="10" fill="hold" grpId="0" nodeType="afterEffect">
                                  <p:stCondLst>
                                    <p:cond delay="0"/>
                                  </p:stCondLst>
                                  <p:childTnLst>
                                    <p:set>
                                      <p:cBhvr>
                                        <p:cTn id="24" dur="1" fill="hold">
                                          <p:stCondLst>
                                            <p:cond delay="0"/>
                                          </p:stCondLst>
                                        </p:cTn>
                                        <p:tgtEl>
                                          <p:spTgt spid="144399"/>
                                        </p:tgtEl>
                                        <p:attrNameLst>
                                          <p:attrName>style.visibility</p:attrName>
                                        </p:attrNameLst>
                                      </p:cBhvr>
                                      <p:to>
                                        <p:strVal val="visible"/>
                                      </p:to>
                                    </p:set>
                                    <p:animEffect transition="in" filter="randombar(horizontal)">
                                      <p:cBhvr>
                                        <p:cTn id="25" dur="500"/>
                                        <p:tgtEl>
                                          <p:spTgt spid="14439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44400"/>
                                        </p:tgtEl>
                                        <p:attrNameLst>
                                          <p:attrName>style.visibility</p:attrName>
                                        </p:attrNameLst>
                                      </p:cBhvr>
                                      <p:to>
                                        <p:strVal val="visible"/>
                                      </p:to>
                                    </p:set>
                                    <p:animEffect transition="in" filter="randombar(horizontal)">
                                      <p:cBhvr>
                                        <p:cTn id="28" dur="500"/>
                                        <p:tgtEl>
                                          <p:spTgt spid="144400"/>
                                        </p:tgtEl>
                                      </p:cBhvr>
                                    </p:animEffect>
                                  </p:childTnLst>
                                </p:cTn>
                              </p:par>
                            </p:childTnLst>
                          </p:cTn>
                        </p:par>
                        <p:par>
                          <p:cTn id="29" fill="hold">
                            <p:stCondLst>
                              <p:cond delay="4500"/>
                            </p:stCondLst>
                            <p:childTnLst>
                              <p:par>
                                <p:cTn id="30" presetID="6" presetClass="entr" presetSubtype="32" fill="hold" nodeType="afterEffect">
                                  <p:stCondLst>
                                    <p:cond delay="0"/>
                                  </p:stCondLst>
                                  <p:childTnLst>
                                    <p:set>
                                      <p:cBhvr>
                                        <p:cTn id="31" dur="1" fill="hold">
                                          <p:stCondLst>
                                            <p:cond delay="0"/>
                                          </p:stCondLst>
                                        </p:cTn>
                                        <p:tgtEl>
                                          <p:spTgt spid="144387"/>
                                        </p:tgtEl>
                                        <p:attrNameLst>
                                          <p:attrName>style.visibility</p:attrName>
                                        </p:attrNameLst>
                                      </p:cBhvr>
                                      <p:to>
                                        <p:strVal val="visible"/>
                                      </p:to>
                                    </p:set>
                                    <p:animEffect transition="in" filter="circle(out)">
                                      <p:cBhvr>
                                        <p:cTn id="32" dur="500"/>
                                        <p:tgtEl>
                                          <p:spTgt spid="144387"/>
                                        </p:tgtEl>
                                      </p:cBhvr>
                                    </p:animEffect>
                                  </p:childTnLst>
                                </p:cTn>
                              </p:par>
                            </p:childTnLst>
                          </p:cTn>
                        </p:par>
                        <p:par>
                          <p:cTn id="33" fill="hold">
                            <p:stCondLst>
                              <p:cond delay="5000"/>
                            </p:stCondLst>
                            <p:childTnLst>
                              <p:par>
                                <p:cTn id="34" presetID="6" presetClass="entr" presetSubtype="32" fill="hold" nodeType="afterEffect">
                                  <p:stCondLst>
                                    <p:cond delay="0"/>
                                  </p:stCondLst>
                                  <p:childTnLst>
                                    <p:set>
                                      <p:cBhvr>
                                        <p:cTn id="35" dur="1" fill="hold">
                                          <p:stCondLst>
                                            <p:cond delay="0"/>
                                          </p:stCondLst>
                                        </p:cTn>
                                        <p:tgtEl>
                                          <p:spTgt spid="144388"/>
                                        </p:tgtEl>
                                        <p:attrNameLst>
                                          <p:attrName>style.visibility</p:attrName>
                                        </p:attrNameLst>
                                      </p:cBhvr>
                                      <p:to>
                                        <p:strVal val="visible"/>
                                      </p:to>
                                    </p:set>
                                    <p:animEffect transition="in" filter="circle(out)">
                                      <p:cBhvr>
                                        <p:cTn id="36" dur="500"/>
                                        <p:tgtEl>
                                          <p:spTgt spid="14438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8" grpId="0"/>
      <p:bldP spid="144399" grpId="0"/>
      <p:bldP spid="14440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0" y="149225"/>
            <a:ext cx="9144000" cy="481013"/>
          </a:xfrm>
        </p:spPr>
        <p:txBody>
          <a:bodyPr>
            <a:normAutofit fontScale="90000"/>
          </a:bodyPr>
          <a:lstStyle/>
          <a:p>
            <a:r>
              <a:rPr lang="en-US" sz="3700" smtClean="0">
                <a:latin typeface="Segoe" pitchFamily="34" charset="0"/>
              </a:rPr>
              <a:t>Windows Workflow Foundation</a:t>
            </a:r>
          </a:p>
        </p:txBody>
      </p:sp>
      <p:sp>
        <p:nvSpPr>
          <p:cNvPr id="120835" name="Rectangle 3"/>
          <p:cNvSpPr>
            <a:spLocks noGrp="1" noChangeArrowheads="1"/>
          </p:cNvSpPr>
          <p:nvPr>
            <p:ph type="body" idx="1"/>
          </p:nvPr>
        </p:nvSpPr>
        <p:spPr>
          <a:xfrm>
            <a:off x="47625" y="871538"/>
            <a:ext cx="5226050" cy="455612"/>
          </a:xfrm>
          <a:noFill/>
          <a:ln/>
        </p:spPr>
        <p:txBody>
          <a:bodyPr>
            <a:normAutofit fontScale="92500" lnSpcReduction="10000"/>
          </a:bodyPr>
          <a:lstStyle/>
          <a:p>
            <a:pPr>
              <a:buFont typeface="Wingdings 2" pitchFamily="18" charset="2"/>
              <a:buNone/>
            </a:pPr>
            <a:r>
              <a:rPr lang="en-US" sz="2800" i="1" smtClean="0">
                <a:latin typeface="Segoe" pitchFamily="34" charset="0"/>
              </a:rPr>
              <a:t>Key Concepts</a:t>
            </a:r>
            <a:endParaRPr lang="en-US" sz="2700" smtClean="0">
              <a:latin typeface="Segoe" pitchFamily="34" charset="0"/>
            </a:endParaRPr>
          </a:p>
        </p:txBody>
      </p:sp>
      <p:pic>
        <p:nvPicPr>
          <p:cNvPr id="120836" name="Picture 4" descr="Square styles yellow solid"/>
          <p:cNvPicPr>
            <a:picLocks noChangeAspect="1" noChangeArrowheads="1"/>
          </p:cNvPicPr>
          <p:nvPr/>
        </p:nvPicPr>
        <p:blipFill>
          <a:blip r:embed="rId3" cstate="print"/>
          <a:srcRect/>
          <a:stretch>
            <a:fillRect/>
          </a:stretch>
        </p:blipFill>
        <p:spPr bwMode="auto">
          <a:xfrm>
            <a:off x="4760913" y="711200"/>
            <a:ext cx="4735512" cy="6523038"/>
          </a:xfrm>
          <a:prstGeom prst="rect">
            <a:avLst/>
          </a:prstGeom>
          <a:noFill/>
        </p:spPr>
      </p:pic>
      <p:sp>
        <p:nvSpPr>
          <p:cNvPr id="120837" name="Text Box 5"/>
          <p:cNvSpPr txBox="1">
            <a:spLocks noChangeArrowheads="1"/>
          </p:cNvSpPr>
          <p:nvPr/>
        </p:nvSpPr>
        <p:spPr bwMode="auto">
          <a:xfrm>
            <a:off x="6157913" y="6061075"/>
            <a:ext cx="1985962" cy="573088"/>
          </a:xfrm>
          <a:prstGeom prst="rect">
            <a:avLst/>
          </a:prstGeom>
          <a:noFill/>
          <a:ln w="9525">
            <a:noFill/>
            <a:miter lim="800000"/>
            <a:headEnd/>
            <a:tailEnd/>
          </a:ln>
          <a:effectLst/>
        </p:spPr>
        <p:txBody>
          <a:bodyPr wrap="none">
            <a:spAutoFit/>
          </a:bodyPr>
          <a:lstStyle/>
          <a:p>
            <a:pPr>
              <a:lnSpc>
                <a:spcPct val="75000"/>
              </a:lnSpc>
            </a:pPr>
            <a:r>
              <a:rPr lang="en-US" sz="2400" b="1">
                <a:solidFill>
                  <a:srgbClr val="095F24"/>
                </a:solidFill>
                <a:latin typeface="Trebuchet MS" pitchFamily="34" charset="0"/>
              </a:rPr>
              <a:t>Host Process</a:t>
            </a:r>
          </a:p>
          <a:p>
            <a:pPr>
              <a:lnSpc>
                <a:spcPct val="75000"/>
              </a:lnSpc>
            </a:pPr>
            <a:endParaRPr lang="en-US" b="1">
              <a:solidFill>
                <a:srgbClr val="095F24"/>
              </a:solidFill>
              <a:latin typeface="Trebuchet MS" pitchFamily="34" charset="0"/>
            </a:endParaRPr>
          </a:p>
        </p:txBody>
      </p:sp>
      <p:sp>
        <p:nvSpPr>
          <p:cNvPr id="120838" name="AutoShape 6"/>
          <p:cNvSpPr>
            <a:spLocks noChangeArrowheads="1"/>
          </p:cNvSpPr>
          <p:nvPr/>
        </p:nvSpPr>
        <p:spPr bwMode="auto">
          <a:xfrm>
            <a:off x="5410200" y="3452813"/>
            <a:ext cx="3435350" cy="2563812"/>
          </a:xfrm>
          <a:prstGeom prst="roundRect">
            <a:avLst>
              <a:gd name="adj" fmla="val 16667"/>
            </a:avLst>
          </a:prstGeom>
          <a:solidFill>
            <a:srgbClr val="FFB265"/>
          </a:solidFill>
          <a:ln w="25400" algn="ctr">
            <a:solidFill>
              <a:schemeClr val="tx1"/>
            </a:solidFill>
            <a:round/>
            <a:headEnd/>
            <a:tailEnd/>
          </a:ln>
          <a:effectLst/>
        </p:spPr>
        <p:txBody>
          <a:bodyPr wrap="none" anchor="ctr"/>
          <a:lstStyle/>
          <a:p>
            <a:endParaRPr lang="en-US" sz="2400" b="1">
              <a:solidFill>
                <a:schemeClr val="bg2"/>
              </a:solidFill>
              <a:ea typeface="MS PGothic" pitchFamily="34" charset="-128"/>
            </a:endParaRPr>
          </a:p>
        </p:txBody>
      </p:sp>
      <p:sp>
        <p:nvSpPr>
          <p:cNvPr id="120839" name="Text Box 7"/>
          <p:cNvSpPr txBox="1">
            <a:spLocks noChangeArrowheads="1"/>
          </p:cNvSpPr>
          <p:nvPr/>
        </p:nvSpPr>
        <p:spPr bwMode="auto">
          <a:xfrm>
            <a:off x="5624513" y="3395663"/>
            <a:ext cx="3049587" cy="822325"/>
          </a:xfrm>
          <a:prstGeom prst="rect">
            <a:avLst/>
          </a:prstGeom>
          <a:noFill/>
          <a:ln w="12700">
            <a:noFill/>
            <a:miter lim="800000"/>
            <a:headEnd/>
            <a:tailEnd/>
          </a:ln>
          <a:effectLst/>
        </p:spPr>
        <p:txBody>
          <a:bodyPr wrap="none">
            <a:spAutoFit/>
          </a:bodyPr>
          <a:lstStyle/>
          <a:p>
            <a:pPr algn="ctr"/>
            <a:r>
              <a:rPr lang="en-US" sz="2400">
                <a:solidFill>
                  <a:srgbClr val="095F24"/>
                </a:solidFill>
                <a:ea typeface="MS PGothic" pitchFamily="34" charset="-128"/>
              </a:rPr>
              <a:t>Windows</a:t>
            </a:r>
          </a:p>
          <a:p>
            <a:pPr algn="ctr"/>
            <a:r>
              <a:rPr lang="en-US" sz="2400">
                <a:solidFill>
                  <a:srgbClr val="095F24"/>
                </a:solidFill>
                <a:ea typeface="MS PGothic" pitchFamily="34" charset="-128"/>
              </a:rPr>
              <a:t>Workflow Foundation</a:t>
            </a:r>
          </a:p>
        </p:txBody>
      </p:sp>
      <p:sp>
        <p:nvSpPr>
          <p:cNvPr id="120840" name="AutoShape 8"/>
          <p:cNvSpPr>
            <a:spLocks noChangeArrowheads="1"/>
          </p:cNvSpPr>
          <p:nvPr/>
        </p:nvSpPr>
        <p:spPr bwMode="auto">
          <a:xfrm>
            <a:off x="5570538" y="4787900"/>
            <a:ext cx="3178175" cy="555625"/>
          </a:xfrm>
          <a:prstGeom prst="roundRect">
            <a:avLst>
              <a:gd name="adj" fmla="val 16667"/>
            </a:avLst>
          </a:prstGeom>
          <a:solidFill>
            <a:srgbClr val="FFB265"/>
          </a:solidFill>
          <a:ln w="25400" algn="ctr">
            <a:solidFill>
              <a:schemeClr val="tx1"/>
            </a:solidFill>
            <a:round/>
            <a:headEnd/>
            <a:tailEnd/>
          </a:ln>
          <a:effectLst/>
        </p:spPr>
        <p:txBody>
          <a:bodyPr wrap="none" anchor="ctr"/>
          <a:lstStyle/>
          <a:p>
            <a:pPr algn="ctr">
              <a:lnSpc>
                <a:spcPct val="75000"/>
              </a:lnSpc>
            </a:pPr>
            <a:r>
              <a:rPr lang="en-US" sz="2000" b="1">
                <a:solidFill>
                  <a:srgbClr val="095F24"/>
                </a:solidFill>
                <a:ea typeface="MS PGothic" pitchFamily="34" charset="-128"/>
              </a:rPr>
              <a:t>Runtime Engine</a:t>
            </a:r>
            <a:endParaRPr lang="en-US" sz="1600" b="1">
              <a:solidFill>
                <a:srgbClr val="095F24"/>
              </a:solidFill>
              <a:ea typeface="MS PGothic" pitchFamily="34" charset="-128"/>
            </a:endParaRPr>
          </a:p>
        </p:txBody>
      </p:sp>
      <p:sp>
        <p:nvSpPr>
          <p:cNvPr id="120841" name="AutoShape 9"/>
          <p:cNvSpPr>
            <a:spLocks noChangeArrowheads="1"/>
          </p:cNvSpPr>
          <p:nvPr/>
        </p:nvSpPr>
        <p:spPr bwMode="auto">
          <a:xfrm>
            <a:off x="5643563" y="1417638"/>
            <a:ext cx="2962275" cy="1511300"/>
          </a:xfrm>
          <a:prstGeom prst="roundRect">
            <a:avLst>
              <a:gd name="adj" fmla="val 9278"/>
            </a:avLst>
          </a:prstGeom>
          <a:solidFill>
            <a:srgbClr val="FF9933"/>
          </a:solidFill>
          <a:ln w="9525">
            <a:solidFill>
              <a:schemeClr val="tx1"/>
            </a:solidFill>
            <a:round/>
            <a:headEnd/>
            <a:tailEnd/>
          </a:ln>
          <a:effectLst/>
        </p:spPr>
        <p:txBody>
          <a:bodyPr wrap="none" anchor="ctr"/>
          <a:lstStyle/>
          <a:p>
            <a:endParaRPr lang="en-US" sz="2400">
              <a:solidFill>
                <a:srgbClr val="095F24"/>
              </a:solidFill>
            </a:endParaRPr>
          </a:p>
          <a:p>
            <a:r>
              <a:rPr lang="en-US" sz="2400">
                <a:solidFill>
                  <a:srgbClr val="095F24"/>
                </a:solidFill>
              </a:rPr>
              <a:t>A</a:t>
            </a:r>
            <a:r>
              <a:rPr lang="en-US" sz="2400" b="1">
                <a:solidFill>
                  <a:srgbClr val="095F24"/>
                </a:solidFill>
              </a:rPr>
              <a:t> Workflow</a:t>
            </a:r>
          </a:p>
          <a:p>
            <a:endParaRPr lang="en-US" b="1">
              <a:solidFill>
                <a:srgbClr val="095F24"/>
              </a:solidFill>
            </a:endParaRPr>
          </a:p>
          <a:p>
            <a:endParaRPr lang="en-US">
              <a:solidFill>
                <a:srgbClr val="095F24"/>
              </a:solidFill>
            </a:endParaRPr>
          </a:p>
          <a:p>
            <a:endParaRPr lang="en-US">
              <a:solidFill>
                <a:srgbClr val="095F24"/>
              </a:solidFill>
            </a:endParaRPr>
          </a:p>
          <a:p>
            <a:endParaRPr lang="en-US">
              <a:solidFill>
                <a:srgbClr val="095F24"/>
              </a:solidFill>
            </a:endParaRPr>
          </a:p>
          <a:p>
            <a:endParaRPr lang="en-US">
              <a:solidFill>
                <a:srgbClr val="095F24"/>
              </a:solidFill>
            </a:endParaRPr>
          </a:p>
        </p:txBody>
      </p:sp>
      <p:grpSp>
        <p:nvGrpSpPr>
          <p:cNvPr id="2" name="Group 10"/>
          <p:cNvGrpSpPr>
            <a:grpSpLocks/>
          </p:cNvGrpSpPr>
          <p:nvPr/>
        </p:nvGrpSpPr>
        <p:grpSpPr bwMode="auto">
          <a:xfrm>
            <a:off x="7370763" y="1485900"/>
            <a:ext cx="1125537" cy="1390650"/>
            <a:chOff x="2835" y="867"/>
            <a:chExt cx="788" cy="1080"/>
          </a:xfrm>
        </p:grpSpPr>
        <p:sp>
          <p:nvSpPr>
            <p:cNvPr id="120843" name="AutoShape 11"/>
            <p:cNvSpPr>
              <a:spLocks noChangeArrowheads="1"/>
            </p:cNvSpPr>
            <p:nvPr/>
          </p:nvSpPr>
          <p:spPr bwMode="auto">
            <a:xfrm>
              <a:off x="3062" y="867"/>
              <a:ext cx="364" cy="232"/>
            </a:xfrm>
            <a:prstGeom prst="roundRect">
              <a:avLst>
                <a:gd name="adj" fmla="val 16667"/>
              </a:avLst>
            </a:prstGeom>
            <a:solidFill>
              <a:srgbClr val="FFCC66"/>
            </a:solidFill>
            <a:ln w="9525">
              <a:solidFill>
                <a:schemeClr val="tx1"/>
              </a:solidFill>
              <a:round/>
              <a:headEnd/>
              <a:tailEnd/>
            </a:ln>
            <a:effectLst/>
          </p:spPr>
          <p:txBody>
            <a:bodyPr wrap="none" anchor="ctr"/>
            <a:lstStyle/>
            <a:p>
              <a:pPr algn="ctr"/>
              <a:endParaRPr lang="en-US">
                <a:solidFill>
                  <a:schemeClr val="bg2"/>
                </a:solidFill>
              </a:endParaRPr>
            </a:p>
          </p:txBody>
        </p:sp>
        <p:sp>
          <p:nvSpPr>
            <p:cNvPr id="120844" name="AutoShape 12"/>
            <p:cNvSpPr>
              <a:spLocks noChangeArrowheads="1"/>
            </p:cNvSpPr>
            <p:nvPr/>
          </p:nvSpPr>
          <p:spPr bwMode="auto">
            <a:xfrm>
              <a:off x="2835" y="1157"/>
              <a:ext cx="364" cy="232"/>
            </a:xfrm>
            <a:prstGeom prst="roundRect">
              <a:avLst>
                <a:gd name="adj" fmla="val 16667"/>
              </a:avLst>
            </a:prstGeom>
            <a:solidFill>
              <a:srgbClr val="FFCC66"/>
            </a:solidFill>
            <a:ln w="9525">
              <a:solidFill>
                <a:schemeClr val="tx1"/>
              </a:solidFill>
              <a:round/>
              <a:headEnd/>
              <a:tailEnd/>
            </a:ln>
            <a:effectLst/>
          </p:spPr>
          <p:txBody>
            <a:bodyPr wrap="none" anchor="ctr"/>
            <a:lstStyle/>
            <a:p>
              <a:pPr algn="ctr"/>
              <a:endParaRPr lang="en-US">
                <a:solidFill>
                  <a:schemeClr val="bg2"/>
                </a:solidFill>
              </a:endParaRPr>
            </a:p>
          </p:txBody>
        </p:sp>
        <p:sp>
          <p:nvSpPr>
            <p:cNvPr id="120845" name="AutoShape 13"/>
            <p:cNvSpPr>
              <a:spLocks noChangeArrowheads="1"/>
            </p:cNvSpPr>
            <p:nvPr/>
          </p:nvSpPr>
          <p:spPr bwMode="auto">
            <a:xfrm>
              <a:off x="3249" y="1167"/>
              <a:ext cx="364" cy="232"/>
            </a:xfrm>
            <a:prstGeom prst="roundRect">
              <a:avLst>
                <a:gd name="adj" fmla="val 16667"/>
              </a:avLst>
            </a:prstGeom>
            <a:solidFill>
              <a:srgbClr val="FFCC66"/>
            </a:solidFill>
            <a:ln w="9525">
              <a:solidFill>
                <a:schemeClr val="tx1"/>
              </a:solidFill>
              <a:prstDash val="lgDash"/>
              <a:round/>
              <a:headEnd/>
              <a:tailEnd/>
            </a:ln>
            <a:effectLst/>
          </p:spPr>
          <p:txBody>
            <a:bodyPr wrap="none" anchor="ctr"/>
            <a:lstStyle/>
            <a:p>
              <a:pPr algn="ctr"/>
              <a:endParaRPr lang="en-US">
                <a:solidFill>
                  <a:schemeClr val="bg2"/>
                </a:solidFill>
              </a:endParaRPr>
            </a:p>
          </p:txBody>
        </p:sp>
        <p:sp>
          <p:nvSpPr>
            <p:cNvPr id="120846" name="AutoShape 14"/>
            <p:cNvSpPr>
              <a:spLocks noChangeArrowheads="1"/>
            </p:cNvSpPr>
            <p:nvPr/>
          </p:nvSpPr>
          <p:spPr bwMode="auto">
            <a:xfrm>
              <a:off x="3027" y="1715"/>
              <a:ext cx="364" cy="232"/>
            </a:xfrm>
            <a:prstGeom prst="roundRect">
              <a:avLst>
                <a:gd name="adj" fmla="val 16667"/>
              </a:avLst>
            </a:prstGeom>
            <a:solidFill>
              <a:srgbClr val="FFCC66"/>
            </a:solidFill>
            <a:ln w="9525">
              <a:solidFill>
                <a:schemeClr val="tx1"/>
              </a:solidFill>
              <a:round/>
              <a:headEnd/>
              <a:tailEnd/>
            </a:ln>
            <a:effectLst/>
          </p:spPr>
          <p:txBody>
            <a:bodyPr wrap="none" anchor="ctr"/>
            <a:lstStyle/>
            <a:p>
              <a:pPr algn="ctr"/>
              <a:endParaRPr lang="en-US">
                <a:solidFill>
                  <a:schemeClr val="bg2"/>
                </a:solidFill>
              </a:endParaRPr>
            </a:p>
          </p:txBody>
        </p:sp>
        <p:cxnSp>
          <p:nvCxnSpPr>
            <p:cNvPr id="120847" name="AutoShape 15"/>
            <p:cNvCxnSpPr>
              <a:cxnSpLocks noChangeShapeType="1"/>
            </p:cNvCxnSpPr>
            <p:nvPr/>
          </p:nvCxnSpPr>
          <p:spPr bwMode="auto">
            <a:xfrm rot="5400000">
              <a:off x="3102" y="1024"/>
              <a:ext cx="58" cy="227"/>
            </a:xfrm>
            <a:prstGeom prst="bentConnector3">
              <a:avLst>
                <a:gd name="adj1" fmla="val 50000"/>
              </a:avLst>
            </a:prstGeom>
            <a:noFill/>
            <a:ln w="9525">
              <a:solidFill>
                <a:schemeClr val="tx1"/>
              </a:solidFill>
              <a:miter lim="800000"/>
              <a:headEnd/>
              <a:tailEnd/>
            </a:ln>
            <a:effectLst/>
          </p:spPr>
        </p:cxnSp>
        <p:cxnSp>
          <p:nvCxnSpPr>
            <p:cNvPr id="120848" name="AutoShape 16"/>
            <p:cNvCxnSpPr>
              <a:cxnSpLocks noChangeShapeType="1"/>
              <a:stCxn id="120843" idx="2"/>
              <a:endCxn id="120845" idx="0"/>
            </p:cNvCxnSpPr>
            <p:nvPr/>
          </p:nvCxnSpPr>
          <p:spPr bwMode="auto">
            <a:xfrm rot="16200000" flipH="1">
              <a:off x="3304" y="1039"/>
              <a:ext cx="68" cy="187"/>
            </a:xfrm>
            <a:prstGeom prst="bentConnector3">
              <a:avLst>
                <a:gd name="adj1" fmla="val 50000"/>
              </a:avLst>
            </a:prstGeom>
            <a:noFill/>
            <a:ln w="9525">
              <a:solidFill>
                <a:schemeClr val="tx1"/>
              </a:solidFill>
              <a:miter lim="800000"/>
              <a:headEnd/>
              <a:tailEnd/>
            </a:ln>
            <a:effectLst/>
          </p:spPr>
        </p:cxnSp>
        <p:cxnSp>
          <p:nvCxnSpPr>
            <p:cNvPr id="120849" name="AutoShape 17"/>
            <p:cNvCxnSpPr>
              <a:cxnSpLocks noChangeShapeType="1"/>
              <a:stCxn id="120851" idx="2"/>
              <a:endCxn id="120846" idx="0"/>
            </p:cNvCxnSpPr>
            <p:nvPr/>
          </p:nvCxnSpPr>
          <p:spPr bwMode="auto">
            <a:xfrm rot="5400000">
              <a:off x="3297" y="1571"/>
              <a:ext cx="56" cy="232"/>
            </a:xfrm>
            <a:prstGeom prst="bentConnector3">
              <a:avLst>
                <a:gd name="adj1" fmla="val 50000"/>
              </a:avLst>
            </a:prstGeom>
            <a:noFill/>
            <a:ln w="9525">
              <a:solidFill>
                <a:schemeClr val="tx1"/>
              </a:solidFill>
              <a:miter lim="800000"/>
              <a:headEnd/>
              <a:tailEnd/>
            </a:ln>
            <a:effectLst/>
          </p:spPr>
        </p:cxnSp>
        <p:cxnSp>
          <p:nvCxnSpPr>
            <p:cNvPr id="120850" name="AutoShape 18"/>
            <p:cNvCxnSpPr>
              <a:cxnSpLocks noChangeShapeType="1"/>
              <a:stCxn id="120844" idx="2"/>
              <a:endCxn id="120846" idx="0"/>
            </p:cNvCxnSpPr>
            <p:nvPr/>
          </p:nvCxnSpPr>
          <p:spPr bwMode="auto">
            <a:xfrm rot="16200000" flipH="1">
              <a:off x="2950" y="1456"/>
              <a:ext cx="326" cy="192"/>
            </a:xfrm>
            <a:prstGeom prst="bentConnector3">
              <a:avLst>
                <a:gd name="adj1" fmla="val 50000"/>
              </a:avLst>
            </a:prstGeom>
            <a:noFill/>
            <a:ln w="9525">
              <a:solidFill>
                <a:schemeClr val="tx1"/>
              </a:solidFill>
              <a:miter lim="800000"/>
              <a:headEnd/>
              <a:tailEnd/>
            </a:ln>
            <a:effectLst/>
          </p:spPr>
        </p:cxnSp>
        <p:sp>
          <p:nvSpPr>
            <p:cNvPr id="120851" name="AutoShape 19"/>
            <p:cNvSpPr>
              <a:spLocks noChangeArrowheads="1"/>
            </p:cNvSpPr>
            <p:nvPr/>
          </p:nvSpPr>
          <p:spPr bwMode="auto">
            <a:xfrm>
              <a:off x="3259" y="1427"/>
              <a:ext cx="364" cy="232"/>
            </a:xfrm>
            <a:prstGeom prst="roundRect">
              <a:avLst>
                <a:gd name="adj" fmla="val 16667"/>
              </a:avLst>
            </a:prstGeom>
            <a:solidFill>
              <a:srgbClr val="FFCC66"/>
            </a:solidFill>
            <a:ln w="9525">
              <a:solidFill>
                <a:schemeClr val="tx1"/>
              </a:solidFill>
              <a:prstDash val="dash"/>
              <a:round/>
              <a:headEnd/>
              <a:tailEnd/>
            </a:ln>
            <a:effectLst/>
          </p:spPr>
          <p:txBody>
            <a:bodyPr wrap="none" anchor="ctr"/>
            <a:lstStyle/>
            <a:p>
              <a:pPr algn="ctr"/>
              <a:endParaRPr lang="en-US">
                <a:solidFill>
                  <a:schemeClr val="bg2"/>
                </a:solidFill>
              </a:endParaRPr>
            </a:p>
          </p:txBody>
        </p:sp>
      </p:grpSp>
      <p:sp>
        <p:nvSpPr>
          <p:cNvPr id="120852" name="AutoShape 20"/>
          <p:cNvSpPr>
            <a:spLocks noChangeArrowheads="1"/>
          </p:cNvSpPr>
          <p:nvPr/>
        </p:nvSpPr>
        <p:spPr bwMode="auto">
          <a:xfrm>
            <a:off x="5610225" y="2376488"/>
            <a:ext cx="1916113" cy="446087"/>
          </a:xfrm>
          <a:prstGeom prst="wedgeRoundRectCallout">
            <a:avLst>
              <a:gd name="adj1" fmla="val 37074"/>
              <a:gd name="adj2" fmla="val -111208"/>
              <a:gd name="adj3" fmla="val 16667"/>
            </a:avLst>
          </a:prstGeom>
          <a:gradFill rotWithShape="1">
            <a:gsLst>
              <a:gs pos="0">
                <a:srgbClr val="CC3300"/>
              </a:gs>
              <a:gs pos="100000">
                <a:srgbClr val="CC3300">
                  <a:gamma/>
                  <a:shade val="57255"/>
                  <a:invGamma/>
                </a:srgbClr>
              </a:gs>
            </a:gsLst>
            <a:lin ang="5400000" scaled="1"/>
          </a:gradFill>
          <a:ln w="12700" algn="ctr">
            <a:solidFill>
              <a:srgbClr val="993300"/>
            </a:solidFill>
            <a:miter lim="800000"/>
            <a:headEnd/>
            <a:tailEnd/>
          </a:ln>
          <a:effectLst/>
        </p:spPr>
        <p:txBody>
          <a:bodyPr anchor="ctr"/>
          <a:lstStyle/>
          <a:p>
            <a:pPr algn="ctr" eaLnBrk="0" hangingPunct="0">
              <a:lnSpc>
                <a:spcPct val="85000"/>
              </a:lnSpc>
              <a:spcBef>
                <a:spcPct val="20000"/>
              </a:spcBef>
            </a:pPr>
            <a:r>
              <a:rPr lang="en-US" sz="2400"/>
              <a:t>An</a:t>
            </a:r>
            <a:r>
              <a:rPr lang="en-US" sz="2400" b="1"/>
              <a:t> Activity</a:t>
            </a:r>
          </a:p>
        </p:txBody>
      </p:sp>
      <p:sp>
        <p:nvSpPr>
          <p:cNvPr id="120853" name="AutoShape 21"/>
          <p:cNvSpPr>
            <a:spLocks noChangeArrowheads="1"/>
          </p:cNvSpPr>
          <p:nvPr/>
        </p:nvSpPr>
        <p:spPr bwMode="auto">
          <a:xfrm>
            <a:off x="5553075" y="5381625"/>
            <a:ext cx="3194050" cy="479425"/>
          </a:xfrm>
          <a:prstGeom prst="roundRect">
            <a:avLst>
              <a:gd name="adj" fmla="val 16667"/>
            </a:avLst>
          </a:prstGeom>
          <a:solidFill>
            <a:srgbClr val="FFB265"/>
          </a:solidFill>
          <a:ln w="25400" algn="ctr">
            <a:solidFill>
              <a:schemeClr val="tx1"/>
            </a:solidFill>
            <a:round/>
            <a:headEnd/>
            <a:tailEnd/>
          </a:ln>
          <a:effectLst/>
        </p:spPr>
        <p:txBody>
          <a:bodyPr wrap="none" anchor="ctr"/>
          <a:lstStyle/>
          <a:p>
            <a:pPr algn="ctr">
              <a:lnSpc>
                <a:spcPct val="75000"/>
              </a:lnSpc>
            </a:pPr>
            <a:r>
              <a:rPr lang="en-US" sz="2000" b="1">
                <a:solidFill>
                  <a:srgbClr val="095F24"/>
                </a:solidFill>
                <a:ea typeface="MS PGothic" pitchFamily="34" charset="-128"/>
              </a:rPr>
              <a:t>Runtime Services</a:t>
            </a:r>
            <a:endParaRPr lang="en-US" sz="1600" b="1">
              <a:solidFill>
                <a:srgbClr val="095F24"/>
              </a:solidFill>
              <a:ea typeface="MS PGothic" pitchFamily="34" charset="-128"/>
            </a:endParaRPr>
          </a:p>
        </p:txBody>
      </p:sp>
      <p:sp>
        <p:nvSpPr>
          <p:cNvPr id="120854" name="AutoShape 22"/>
          <p:cNvSpPr>
            <a:spLocks noChangeArrowheads="1"/>
          </p:cNvSpPr>
          <p:nvPr/>
        </p:nvSpPr>
        <p:spPr bwMode="auto">
          <a:xfrm>
            <a:off x="5578475" y="4173538"/>
            <a:ext cx="3149600" cy="568325"/>
          </a:xfrm>
          <a:prstGeom prst="roundRect">
            <a:avLst>
              <a:gd name="adj" fmla="val 16667"/>
            </a:avLst>
          </a:prstGeom>
          <a:solidFill>
            <a:srgbClr val="FFB265"/>
          </a:solidFill>
          <a:ln w="25400" algn="ctr">
            <a:solidFill>
              <a:schemeClr val="tx1"/>
            </a:solidFill>
            <a:round/>
            <a:headEnd/>
            <a:tailEnd/>
          </a:ln>
          <a:effectLst/>
        </p:spPr>
        <p:txBody>
          <a:bodyPr wrap="none" anchor="ctr"/>
          <a:lstStyle/>
          <a:p>
            <a:pPr algn="ctr">
              <a:lnSpc>
                <a:spcPct val="75000"/>
              </a:lnSpc>
            </a:pPr>
            <a:r>
              <a:rPr lang="en-US" sz="2000" b="1">
                <a:solidFill>
                  <a:srgbClr val="095F24"/>
                </a:solidFill>
                <a:ea typeface="MS PGothic" pitchFamily="34" charset="-128"/>
              </a:rPr>
              <a:t>Base Activity Library</a:t>
            </a:r>
            <a:endParaRPr lang="en-US" sz="1600" b="1">
              <a:solidFill>
                <a:srgbClr val="095F24"/>
              </a:solidFill>
              <a:ea typeface="MS PGothic" pitchFamily="34" charset="-128"/>
            </a:endParaRPr>
          </a:p>
        </p:txBody>
      </p:sp>
      <p:sp>
        <p:nvSpPr>
          <p:cNvPr id="120855" name="AutoShape 23"/>
          <p:cNvSpPr>
            <a:spLocks noChangeArrowheads="1"/>
          </p:cNvSpPr>
          <p:nvPr/>
        </p:nvSpPr>
        <p:spPr bwMode="auto">
          <a:xfrm>
            <a:off x="5637213" y="2960688"/>
            <a:ext cx="2962275" cy="460375"/>
          </a:xfrm>
          <a:prstGeom prst="roundRect">
            <a:avLst>
              <a:gd name="adj" fmla="val 9278"/>
            </a:avLst>
          </a:prstGeom>
          <a:solidFill>
            <a:srgbClr val="FF9933"/>
          </a:solidFill>
          <a:ln w="9525" algn="ctr">
            <a:solidFill>
              <a:schemeClr val="tx1"/>
            </a:solidFill>
            <a:round/>
            <a:headEnd/>
            <a:tailEnd/>
          </a:ln>
          <a:effectLst/>
        </p:spPr>
        <p:txBody>
          <a:bodyPr wrap="none" anchor="ctr"/>
          <a:lstStyle/>
          <a:p>
            <a:endParaRPr lang="en-US" sz="2400">
              <a:solidFill>
                <a:srgbClr val="095F24"/>
              </a:solidFill>
            </a:endParaRPr>
          </a:p>
          <a:p>
            <a:r>
              <a:rPr lang="en-US" sz="2000">
                <a:solidFill>
                  <a:srgbClr val="095F24"/>
                </a:solidFill>
              </a:rPr>
              <a:t>Custom Activity Library</a:t>
            </a:r>
          </a:p>
          <a:p>
            <a:endParaRPr lang="en-US" sz="2400">
              <a:solidFill>
                <a:srgbClr val="095F24"/>
              </a:solidFill>
            </a:endParaRPr>
          </a:p>
        </p:txBody>
      </p:sp>
      <p:sp>
        <p:nvSpPr>
          <p:cNvPr id="120856" name="AutoShape 24"/>
          <p:cNvSpPr>
            <a:spLocks noChangeArrowheads="1"/>
          </p:cNvSpPr>
          <p:nvPr/>
        </p:nvSpPr>
        <p:spPr bwMode="auto">
          <a:xfrm>
            <a:off x="5541963" y="717550"/>
            <a:ext cx="3149600" cy="568325"/>
          </a:xfrm>
          <a:prstGeom prst="roundRect">
            <a:avLst>
              <a:gd name="adj" fmla="val 16667"/>
            </a:avLst>
          </a:prstGeom>
          <a:solidFill>
            <a:srgbClr val="FFB265"/>
          </a:solidFill>
          <a:ln w="25400" algn="ctr">
            <a:solidFill>
              <a:schemeClr val="tx1"/>
            </a:solidFill>
            <a:round/>
            <a:headEnd/>
            <a:tailEnd/>
          </a:ln>
          <a:effectLst/>
        </p:spPr>
        <p:txBody>
          <a:bodyPr wrap="none" anchor="ctr"/>
          <a:lstStyle/>
          <a:p>
            <a:pPr algn="ctr">
              <a:lnSpc>
                <a:spcPct val="75000"/>
              </a:lnSpc>
            </a:pPr>
            <a:r>
              <a:rPr lang="en-US" sz="2000" b="1">
                <a:solidFill>
                  <a:srgbClr val="095F24"/>
                </a:solidFill>
                <a:ea typeface="MS PGothic" pitchFamily="34" charset="-128"/>
              </a:rPr>
              <a:t>Visual Designer</a:t>
            </a:r>
            <a:endParaRPr lang="en-US" sz="1600" b="1">
              <a:solidFill>
                <a:srgbClr val="095F24"/>
              </a:solidFill>
              <a:ea typeface="MS PGothic" pitchFamily="34" charset="-128"/>
            </a:endParaRPr>
          </a:p>
        </p:txBody>
      </p:sp>
      <p:sp>
        <p:nvSpPr>
          <p:cNvPr id="120857" name="Rectangle 25"/>
          <p:cNvSpPr>
            <a:spLocks noChangeArrowheads="1"/>
          </p:cNvSpPr>
          <p:nvPr/>
        </p:nvSpPr>
        <p:spPr bwMode="auto">
          <a:xfrm>
            <a:off x="0" y="5518150"/>
            <a:ext cx="5226050" cy="747713"/>
          </a:xfrm>
          <a:prstGeom prst="rect">
            <a:avLst/>
          </a:prstGeom>
          <a:noFill/>
          <a:ln w="9525">
            <a:noFill/>
            <a:miter lim="800000"/>
            <a:headEnd/>
            <a:tailEnd/>
          </a:ln>
          <a:effectLst/>
        </p:spPr>
        <p:txBody>
          <a:bodyPr>
            <a:spAutoFit/>
          </a:bodyPr>
          <a:lstStyle/>
          <a:p>
            <a:pPr marL="342900" indent="-342900" defTabSz="-13873163" eaLnBrk="0" hangingPunct="0">
              <a:spcBef>
                <a:spcPct val="30000"/>
              </a:spcBef>
              <a:buClr>
                <a:schemeClr val="tx2"/>
              </a:buClr>
              <a:buSzPct val="90000"/>
              <a:buFont typeface="Wingdings 2" pitchFamily="18" charset="2"/>
              <a:buBlip>
                <a:blip r:embed="rId4"/>
              </a:buBlip>
            </a:pPr>
            <a:r>
              <a:rPr lang="en-US" sz="2300" dirty="0">
                <a:latin typeface="Segoe" pitchFamily="34" charset="0"/>
              </a:rPr>
              <a:t>Visual Designer</a:t>
            </a:r>
            <a:r>
              <a:rPr lang="en-US" sz="2300" b="1" dirty="0">
                <a:latin typeface="Segoe" pitchFamily="34" charset="0"/>
              </a:rPr>
              <a:t>:</a:t>
            </a:r>
            <a:r>
              <a:rPr lang="en-US" sz="2000" dirty="0">
                <a:latin typeface="Segoe" pitchFamily="34" charset="0"/>
              </a:rPr>
              <a:t> Graphical and code-based construction</a:t>
            </a:r>
            <a:endParaRPr lang="en-US" sz="2700" dirty="0">
              <a:latin typeface="Segoe" pitchFamily="34" charset="0"/>
            </a:endParaRPr>
          </a:p>
        </p:txBody>
      </p:sp>
      <p:sp>
        <p:nvSpPr>
          <p:cNvPr id="120858" name="Rectangle 26"/>
          <p:cNvSpPr>
            <a:spLocks noChangeArrowheads="1"/>
          </p:cNvSpPr>
          <p:nvPr/>
        </p:nvSpPr>
        <p:spPr bwMode="auto">
          <a:xfrm>
            <a:off x="0" y="1322388"/>
            <a:ext cx="5226050" cy="442912"/>
          </a:xfrm>
          <a:prstGeom prst="rect">
            <a:avLst/>
          </a:prstGeom>
          <a:noFill/>
          <a:ln w="9525">
            <a:noFill/>
            <a:miter lim="800000"/>
            <a:headEnd/>
            <a:tailEnd/>
          </a:ln>
          <a:effectLst/>
        </p:spPr>
        <p:txBody>
          <a:bodyPr>
            <a:spAutoFit/>
          </a:bodyPr>
          <a:lstStyle/>
          <a:p>
            <a:pPr marL="342900" indent="-342900" defTabSz="-13873163" eaLnBrk="0" hangingPunct="0">
              <a:spcBef>
                <a:spcPct val="30000"/>
              </a:spcBef>
              <a:buClr>
                <a:schemeClr val="tx2"/>
              </a:buClr>
              <a:buSzPct val="90000"/>
              <a:buFont typeface="Wingdings 2" pitchFamily="18" charset="2"/>
              <a:buBlip>
                <a:blip r:embed="rId4"/>
              </a:buBlip>
            </a:pPr>
            <a:r>
              <a:rPr lang="en-US" sz="2300" dirty="0">
                <a:latin typeface="Segoe" pitchFamily="34" charset="0"/>
              </a:rPr>
              <a:t>Workflows</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are</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a</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set</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of</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Activities</a:t>
            </a:r>
          </a:p>
        </p:txBody>
      </p:sp>
      <p:sp>
        <p:nvSpPr>
          <p:cNvPr id="120859" name="Rectangle 27"/>
          <p:cNvSpPr>
            <a:spLocks noChangeArrowheads="1"/>
          </p:cNvSpPr>
          <p:nvPr/>
        </p:nvSpPr>
        <p:spPr bwMode="auto">
          <a:xfrm>
            <a:off x="0" y="1739900"/>
            <a:ext cx="5226050" cy="793750"/>
          </a:xfrm>
          <a:prstGeom prst="rect">
            <a:avLst/>
          </a:prstGeom>
          <a:noFill/>
          <a:ln w="9525">
            <a:noFill/>
            <a:miter lim="800000"/>
            <a:headEnd/>
            <a:tailEnd/>
          </a:ln>
          <a:effectLst/>
        </p:spPr>
        <p:txBody>
          <a:bodyPr>
            <a:spAutoFit/>
          </a:bodyPr>
          <a:lstStyle/>
          <a:p>
            <a:pPr marL="342900" indent="-342900" defTabSz="-13873163" eaLnBrk="0" hangingPunct="0">
              <a:spcBef>
                <a:spcPct val="30000"/>
              </a:spcBef>
              <a:buClr>
                <a:schemeClr val="tx2"/>
              </a:buClr>
              <a:buSzPct val="90000"/>
              <a:buFont typeface="Wingdings 2" pitchFamily="18" charset="2"/>
              <a:buBlip>
                <a:blip r:embed="rId4"/>
              </a:buBlip>
            </a:pPr>
            <a:r>
              <a:rPr lang="en-US" sz="2300" dirty="0">
                <a:latin typeface="Segoe" pitchFamily="34" charset="0"/>
              </a:rPr>
              <a:t>Workflows</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run</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within</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a</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Host Process</a:t>
            </a:r>
            <a:r>
              <a:rPr lang="en-US" sz="2300" dirty="0">
                <a:effectLst>
                  <a:outerShdw blurRad="38100" dist="38100" dir="2700000" algn="tl">
                    <a:srgbClr val="080808"/>
                  </a:outerShdw>
                </a:effectLst>
                <a:latin typeface="Segoe" pitchFamily="34" charset="0"/>
              </a:rPr>
              <a:t>:</a:t>
            </a:r>
            <a:r>
              <a:rPr lang="en-US" sz="2300" u="sng" dirty="0">
                <a:effectLst>
                  <a:outerShdw blurRad="38100" dist="38100" dir="2700000" algn="tl">
                    <a:srgbClr val="080808"/>
                  </a:outerShdw>
                </a:effectLst>
                <a:latin typeface="Segoe" pitchFamily="34" charset="0"/>
              </a:rPr>
              <a:t> </a:t>
            </a:r>
            <a:r>
              <a:rPr lang="en-US" sz="2300" dirty="0">
                <a:latin typeface="Segoe" pitchFamily="34" charset="0"/>
              </a:rPr>
              <a:t>any</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application</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or</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server</a:t>
            </a:r>
          </a:p>
        </p:txBody>
      </p:sp>
      <p:sp>
        <p:nvSpPr>
          <p:cNvPr id="120860" name="Rectangle 28"/>
          <p:cNvSpPr>
            <a:spLocks noChangeArrowheads="1"/>
          </p:cNvSpPr>
          <p:nvPr/>
        </p:nvSpPr>
        <p:spPr bwMode="auto">
          <a:xfrm>
            <a:off x="0" y="2341563"/>
            <a:ext cx="5226050" cy="793750"/>
          </a:xfrm>
          <a:prstGeom prst="rect">
            <a:avLst/>
          </a:prstGeom>
          <a:noFill/>
          <a:ln w="9525">
            <a:noFill/>
            <a:miter lim="800000"/>
            <a:headEnd/>
            <a:tailEnd/>
          </a:ln>
          <a:effectLst/>
        </p:spPr>
        <p:txBody>
          <a:bodyPr>
            <a:spAutoFit/>
          </a:bodyPr>
          <a:lstStyle/>
          <a:p>
            <a:pPr marL="342900" indent="-342900" defTabSz="-13873163" eaLnBrk="0" hangingPunct="0">
              <a:spcBef>
                <a:spcPct val="30000"/>
              </a:spcBef>
              <a:buClr>
                <a:schemeClr val="tx2"/>
              </a:buClr>
              <a:buSzPct val="90000"/>
              <a:buFont typeface="Wingdings 2" pitchFamily="18" charset="2"/>
              <a:buBlip>
                <a:blip r:embed="rId4"/>
              </a:buBlip>
            </a:pPr>
            <a:r>
              <a:rPr lang="en-US" sz="2300" dirty="0">
                <a:latin typeface="Segoe" pitchFamily="34" charset="0"/>
              </a:rPr>
              <a:t>Developers</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can</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build</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their</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own</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Custom</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Activity</a:t>
            </a:r>
            <a:r>
              <a:rPr lang="en-US" sz="2300" dirty="0">
                <a:effectLst>
                  <a:outerShdw blurRad="38100" dist="38100" dir="2700000" algn="tl">
                    <a:srgbClr val="080808"/>
                  </a:outerShdw>
                </a:effectLst>
                <a:latin typeface="Segoe" pitchFamily="34" charset="0"/>
              </a:rPr>
              <a:t> </a:t>
            </a:r>
            <a:r>
              <a:rPr lang="en-US" sz="2300" dirty="0">
                <a:latin typeface="Segoe" pitchFamily="34" charset="0"/>
              </a:rPr>
              <a:t>Libraries</a:t>
            </a:r>
            <a:endParaRPr lang="en-US" sz="2700" dirty="0">
              <a:latin typeface="Segoe" pitchFamily="34" charset="0"/>
            </a:endParaRPr>
          </a:p>
        </p:txBody>
      </p:sp>
      <p:sp>
        <p:nvSpPr>
          <p:cNvPr id="120861" name="Rectangle 29"/>
          <p:cNvSpPr>
            <a:spLocks noChangeArrowheads="1"/>
          </p:cNvSpPr>
          <p:nvPr/>
        </p:nvSpPr>
        <p:spPr bwMode="auto">
          <a:xfrm>
            <a:off x="0" y="3168650"/>
            <a:ext cx="5226050" cy="519113"/>
          </a:xfrm>
          <a:prstGeom prst="rect">
            <a:avLst/>
          </a:prstGeom>
          <a:noFill/>
          <a:ln w="9525">
            <a:noFill/>
            <a:miter lim="800000"/>
            <a:headEnd/>
            <a:tailEnd/>
          </a:ln>
          <a:effectLst/>
        </p:spPr>
        <p:txBody>
          <a:bodyPr>
            <a:spAutoFit/>
          </a:bodyPr>
          <a:lstStyle/>
          <a:p>
            <a:pPr marL="342900" indent="-342900" defTabSz="-13873163" eaLnBrk="0" hangingPunct="0">
              <a:spcBef>
                <a:spcPct val="30000"/>
              </a:spcBef>
              <a:buClr>
                <a:schemeClr val="tx2"/>
              </a:buClr>
              <a:buSzPct val="90000"/>
              <a:buFont typeface="Wingdings 2" pitchFamily="18" charset="2"/>
              <a:buNone/>
            </a:pPr>
            <a:r>
              <a:rPr lang="en-US" sz="2800" i="1">
                <a:effectLst>
                  <a:outerShdw blurRad="38100" dist="38100" dir="2700000" algn="tl">
                    <a:srgbClr val="080808"/>
                  </a:outerShdw>
                </a:effectLst>
                <a:latin typeface="Segoe" pitchFamily="34" charset="0"/>
              </a:rPr>
              <a:t>Components</a:t>
            </a:r>
            <a:endParaRPr lang="en-US" sz="2700">
              <a:effectLst>
                <a:outerShdw blurRad="38100" dist="38100" dir="2700000" algn="tl">
                  <a:srgbClr val="080808"/>
                </a:outerShdw>
              </a:effectLst>
              <a:latin typeface="Segoe" pitchFamily="34" charset="0"/>
            </a:endParaRPr>
          </a:p>
        </p:txBody>
      </p:sp>
      <p:sp>
        <p:nvSpPr>
          <p:cNvPr id="120862" name="Rectangle 30"/>
          <p:cNvSpPr>
            <a:spLocks noChangeArrowheads="1"/>
          </p:cNvSpPr>
          <p:nvPr/>
        </p:nvSpPr>
        <p:spPr bwMode="auto">
          <a:xfrm>
            <a:off x="12700" y="3671888"/>
            <a:ext cx="5226050" cy="747712"/>
          </a:xfrm>
          <a:prstGeom prst="rect">
            <a:avLst/>
          </a:prstGeom>
          <a:noFill/>
          <a:ln w="9525">
            <a:noFill/>
            <a:miter lim="800000"/>
            <a:headEnd/>
            <a:tailEnd/>
          </a:ln>
          <a:effectLst/>
        </p:spPr>
        <p:txBody>
          <a:bodyPr>
            <a:spAutoFit/>
          </a:bodyPr>
          <a:lstStyle/>
          <a:p>
            <a:pPr marL="342900" indent="-342900" defTabSz="-13873163" eaLnBrk="0" hangingPunct="0">
              <a:spcBef>
                <a:spcPct val="30000"/>
              </a:spcBef>
              <a:buClr>
                <a:schemeClr val="tx2"/>
              </a:buClr>
              <a:buSzPct val="90000"/>
              <a:buFont typeface="Wingdings 2" pitchFamily="18" charset="2"/>
              <a:buBlip>
                <a:blip r:embed="rId4"/>
              </a:buBlip>
            </a:pPr>
            <a:r>
              <a:rPr lang="en-US" sz="2300" dirty="0">
                <a:latin typeface="Segoe" pitchFamily="34" charset="0"/>
              </a:rPr>
              <a:t>Base Activity Library</a:t>
            </a:r>
            <a:r>
              <a:rPr lang="en-US" sz="2300" b="1" dirty="0">
                <a:effectLst>
                  <a:outerShdw blurRad="38100" dist="38100" dir="2700000" algn="tl">
                    <a:srgbClr val="080808"/>
                  </a:outerShdw>
                </a:effectLst>
                <a:latin typeface="Segoe" pitchFamily="34" charset="0"/>
              </a:rPr>
              <a:t>:</a:t>
            </a:r>
            <a:r>
              <a:rPr lang="en-US" sz="2000" b="1" dirty="0">
                <a:effectLst>
                  <a:outerShdw blurRad="38100" dist="38100" dir="2700000" algn="tl">
                    <a:srgbClr val="080808"/>
                  </a:outerShdw>
                </a:effectLst>
                <a:latin typeface="Segoe" pitchFamily="34" charset="0"/>
              </a:rPr>
              <a:t> </a:t>
            </a:r>
            <a:r>
              <a:rPr lang="en-US" sz="2000" dirty="0">
                <a:latin typeface="Segoe" pitchFamily="34" charset="0"/>
              </a:rPr>
              <a:t>Out-of-box activities and base for custom activities</a:t>
            </a:r>
            <a:endParaRPr lang="en-US" sz="2700" dirty="0">
              <a:latin typeface="Segoe" pitchFamily="34" charset="0"/>
            </a:endParaRPr>
          </a:p>
        </p:txBody>
      </p:sp>
      <p:sp>
        <p:nvSpPr>
          <p:cNvPr id="120863" name="Rectangle 31"/>
          <p:cNvSpPr>
            <a:spLocks noChangeArrowheads="1"/>
          </p:cNvSpPr>
          <p:nvPr/>
        </p:nvSpPr>
        <p:spPr bwMode="auto">
          <a:xfrm>
            <a:off x="0" y="4267200"/>
            <a:ext cx="5226050" cy="747713"/>
          </a:xfrm>
          <a:prstGeom prst="rect">
            <a:avLst/>
          </a:prstGeom>
          <a:noFill/>
          <a:ln w="9525">
            <a:noFill/>
            <a:miter lim="800000"/>
            <a:headEnd/>
            <a:tailEnd/>
          </a:ln>
          <a:effectLst/>
        </p:spPr>
        <p:txBody>
          <a:bodyPr>
            <a:spAutoFit/>
          </a:bodyPr>
          <a:lstStyle/>
          <a:p>
            <a:pPr marL="342900" indent="-342900" defTabSz="-13873163" eaLnBrk="0" hangingPunct="0">
              <a:spcBef>
                <a:spcPct val="30000"/>
              </a:spcBef>
              <a:buClr>
                <a:schemeClr val="tx2"/>
              </a:buClr>
              <a:buSzPct val="90000"/>
              <a:buFont typeface="Wingdings 2" pitchFamily="18" charset="2"/>
              <a:buBlip>
                <a:blip r:embed="rId4"/>
              </a:buBlip>
            </a:pPr>
            <a:r>
              <a:rPr lang="en-US" sz="2300" dirty="0">
                <a:latin typeface="Segoe" pitchFamily="34" charset="0"/>
              </a:rPr>
              <a:t>Runtime Engine</a:t>
            </a:r>
            <a:r>
              <a:rPr lang="en-US" sz="2300" b="1" dirty="0">
                <a:latin typeface="Segoe" pitchFamily="34" charset="0"/>
              </a:rPr>
              <a:t>:</a:t>
            </a:r>
            <a:r>
              <a:rPr lang="en-US" sz="2000" b="1" dirty="0">
                <a:latin typeface="Segoe" pitchFamily="34" charset="0"/>
              </a:rPr>
              <a:t> </a:t>
            </a:r>
            <a:r>
              <a:rPr lang="en-US" sz="2000" dirty="0">
                <a:latin typeface="Segoe" pitchFamily="34" charset="0"/>
              </a:rPr>
              <a:t>Workflow execution and state management</a:t>
            </a:r>
            <a:endParaRPr lang="en-US" sz="2700" dirty="0">
              <a:latin typeface="Segoe" pitchFamily="34" charset="0"/>
            </a:endParaRPr>
          </a:p>
        </p:txBody>
      </p:sp>
      <p:sp>
        <p:nvSpPr>
          <p:cNvPr id="120864" name="Rectangle 32"/>
          <p:cNvSpPr>
            <a:spLocks noChangeArrowheads="1"/>
          </p:cNvSpPr>
          <p:nvPr/>
        </p:nvSpPr>
        <p:spPr bwMode="auto">
          <a:xfrm>
            <a:off x="0" y="4859338"/>
            <a:ext cx="5226050" cy="747712"/>
          </a:xfrm>
          <a:prstGeom prst="rect">
            <a:avLst/>
          </a:prstGeom>
          <a:noFill/>
          <a:ln w="9525">
            <a:noFill/>
            <a:miter lim="800000"/>
            <a:headEnd/>
            <a:tailEnd/>
          </a:ln>
          <a:effectLst/>
        </p:spPr>
        <p:txBody>
          <a:bodyPr>
            <a:spAutoFit/>
          </a:bodyPr>
          <a:lstStyle/>
          <a:p>
            <a:pPr marL="342900" indent="-342900" defTabSz="-13873163" eaLnBrk="0" hangingPunct="0">
              <a:spcBef>
                <a:spcPct val="30000"/>
              </a:spcBef>
              <a:buClr>
                <a:schemeClr val="tx2"/>
              </a:buClr>
              <a:buSzPct val="90000"/>
              <a:buFont typeface="Wingdings 2" pitchFamily="18" charset="2"/>
              <a:buBlip>
                <a:blip r:embed="rId4"/>
              </a:buBlip>
            </a:pPr>
            <a:r>
              <a:rPr lang="en-US" sz="2300" dirty="0">
                <a:latin typeface="Segoe" pitchFamily="34" charset="0"/>
              </a:rPr>
              <a:t>Runtime Services</a:t>
            </a:r>
            <a:r>
              <a:rPr lang="en-US" sz="2300" b="1" dirty="0">
                <a:latin typeface="Segoe" pitchFamily="34" charset="0"/>
              </a:rPr>
              <a:t>:</a:t>
            </a:r>
            <a:r>
              <a:rPr lang="en-US" sz="2000" b="1" dirty="0">
                <a:latin typeface="Segoe" pitchFamily="34" charset="0"/>
              </a:rPr>
              <a:t> </a:t>
            </a:r>
            <a:r>
              <a:rPr lang="en-US" sz="2000" dirty="0">
                <a:latin typeface="Segoe" pitchFamily="34" charset="0"/>
              </a:rPr>
              <a:t>Hosting flexibility and communication</a:t>
            </a:r>
            <a:endParaRPr lang="en-US" sz="2700" dirty="0">
              <a:latin typeface="Segoe"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0859"/>
                                        </p:tgtEl>
                                        <p:attrNameLst>
                                          <p:attrName>style.visibility</p:attrName>
                                        </p:attrNameLst>
                                      </p:cBhvr>
                                      <p:to>
                                        <p:strVal val="visible"/>
                                      </p:to>
                                    </p:set>
                                    <p:anim calcmode="lin" valueType="num">
                                      <p:cBhvr additive="base">
                                        <p:cTn id="7" dur="500" fill="hold"/>
                                        <p:tgtEl>
                                          <p:spTgt spid="120859"/>
                                        </p:tgtEl>
                                        <p:attrNameLst>
                                          <p:attrName>ppt_x</p:attrName>
                                        </p:attrNameLst>
                                      </p:cBhvr>
                                      <p:tavLst>
                                        <p:tav tm="0">
                                          <p:val>
                                            <p:strVal val="0-#ppt_w/2"/>
                                          </p:val>
                                        </p:tav>
                                        <p:tav tm="100000">
                                          <p:val>
                                            <p:strVal val="#ppt_x"/>
                                          </p:val>
                                        </p:tav>
                                      </p:tavLst>
                                    </p:anim>
                                    <p:anim calcmode="lin" valueType="num">
                                      <p:cBhvr additive="base">
                                        <p:cTn id="8" dur="500" fill="hold"/>
                                        <p:tgtEl>
                                          <p:spTgt spid="12085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0836"/>
                                        </p:tgtEl>
                                        <p:attrNameLst>
                                          <p:attrName>style.visibility</p:attrName>
                                        </p:attrNameLst>
                                      </p:cBhvr>
                                      <p:to>
                                        <p:strVal val="visible"/>
                                      </p:to>
                                    </p:set>
                                    <p:anim calcmode="lin" valueType="num">
                                      <p:cBhvr additive="base">
                                        <p:cTn id="11" dur="500" fill="hold"/>
                                        <p:tgtEl>
                                          <p:spTgt spid="120836"/>
                                        </p:tgtEl>
                                        <p:attrNameLst>
                                          <p:attrName>ppt_x</p:attrName>
                                        </p:attrNameLst>
                                      </p:cBhvr>
                                      <p:tavLst>
                                        <p:tav tm="0">
                                          <p:val>
                                            <p:strVal val="0-#ppt_w/2"/>
                                          </p:val>
                                        </p:tav>
                                        <p:tav tm="100000">
                                          <p:val>
                                            <p:strVal val="#ppt_x"/>
                                          </p:val>
                                        </p:tav>
                                      </p:tavLst>
                                    </p:anim>
                                    <p:anim calcmode="lin" valueType="num">
                                      <p:cBhvr additive="base">
                                        <p:cTn id="12" dur="500" fill="hold"/>
                                        <p:tgtEl>
                                          <p:spTgt spid="12083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0837"/>
                                        </p:tgtEl>
                                        <p:attrNameLst>
                                          <p:attrName>style.visibility</p:attrName>
                                        </p:attrNameLst>
                                      </p:cBhvr>
                                      <p:to>
                                        <p:strVal val="visible"/>
                                      </p:to>
                                    </p:set>
                                    <p:anim calcmode="lin" valueType="num">
                                      <p:cBhvr additive="base">
                                        <p:cTn id="15" dur="500" fill="hold"/>
                                        <p:tgtEl>
                                          <p:spTgt spid="120837"/>
                                        </p:tgtEl>
                                        <p:attrNameLst>
                                          <p:attrName>ppt_x</p:attrName>
                                        </p:attrNameLst>
                                      </p:cBhvr>
                                      <p:tavLst>
                                        <p:tav tm="0">
                                          <p:val>
                                            <p:strVal val="0-#ppt_w/2"/>
                                          </p:val>
                                        </p:tav>
                                        <p:tav tm="100000">
                                          <p:val>
                                            <p:strVal val="#ppt_x"/>
                                          </p:val>
                                        </p:tav>
                                      </p:tavLst>
                                    </p:anim>
                                    <p:anim calcmode="lin" valueType="num">
                                      <p:cBhvr additive="base">
                                        <p:cTn id="16" dur="500" fill="hold"/>
                                        <p:tgtEl>
                                          <p:spTgt spid="12083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0860"/>
                                        </p:tgtEl>
                                        <p:attrNameLst>
                                          <p:attrName>style.visibility</p:attrName>
                                        </p:attrNameLst>
                                      </p:cBhvr>
                                      <p:to>
                                        <p:strVal val="visible"/>
                                      </p:to>
                                    </p:set>
                                    <p:anim calcmode="lin" valueType="num">
                                      <p:cBhvr additive="base">
                                        <p:cTn id="21" dur="500" fill="hold"/>
                                        <p:tgtEl>
                                          <p:spTgt spid="120860"/>
                                        </p:tgtEl>
                                        <p:attrNameLst>
                                          <p:attrName>ppt_x</p:attrName>
                                        </p:attrNameLst>
                                      </p:cBhvr>
                                      <p:tavLst>
                                        <p:tav tm="0">
                                          <p:val>
                                            <p:strVal val="#ppt_x"/>
                                          </p:val>
                                        </p:tav>
                                        <p:tav tm="100000">
                                          <p:val>
                                            <p:strVal val="#ppt_x"/>
                                          </p:val>
                                        </p:tav>
                                      </p:tavLst>
                                    </p:anim>
                                    <p:anim calcmode="lin" valueType="num">
                                      <p:cBhvr additive="base">
                                        <p:cTn id="22" dur="500" fill="hold"/>
                                        <p:tgtEl>
                                          <p:spTgt spid="12086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0855"/>
                                        </p:tgtEl>
                                        <p:attrNameLst>
                                          <p:attrName>style.visibility</p:attrName>
                                        </p:attrNameLst>
                                      </p:cBhvr>
                                      <p:to>
                                        <p:strVal val="visible"/>
                                      </p:to>
                                    </p:set>
                                    <p:anim calcmode="lin" valueType="num">
                                      <p:cBhvr additive="base">
                                        <p:cTn id="25" dur="500" fill="hold"/>
                                        <p:tgtEl>
                                          <p:spTgt spid="120855"/>
                                        </p:tgtEl>
                                        <p:attrNameLst>
                                          <p:attrName>ppt_x</p:attrName>
                                        </p:attrNameLst>
                                      </p:cBhvr>
                                      <p:tavLst>
                                        <p:tav tm="0">
                                          <p:val>
                                            <p:strVal val="#ppt_x"/>
                                          </p:val>
                                        </p:tav>
                                        <p:tav tm="100000">
                                          <p:val>
                                            <p:strVal val="#ppt_x"/>
                                          </p:val>
                                        </p:tav>
                                      </p:tavLst>
                                    </p:anim>
                                    <p:anim calcmode="lin" valueType="num">
                                      <p:cBhvr additive="base">
                                        <p:cTn id="26" dur="500" fill="hold"/>
                                        <p:tgtEl>
                                          <p:spTgt spid="12085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0861"/>
                                        </p:tgtEl>
                                        <p:attrNameLst>
                                          <p:attrName>style.visibility</p:attrName>
                                        </p:attrNameLst>
                                      </p:cBhvr>
                                      <p:to>
                                        <p:strVal val="visible"/>
                                      </p:to>
                                    </p:set>
                                    <p:anim calcmode="lin" valueType="num">
                                      <p:cBhvr additive="base">
                                        <p:cTn id="31" dur="500" fill="hold"/>
                                        <p:tgtEl>
                                          <p:spTgt spid="120861"/>
                                        </p:tgtEl>
                                        <p:attrNameLst>
                                          <p:attrName>ppt_x</p:attrName>
                                        </p:attrNameLst>
                                      </p:cBhvr>
                                      <p:tavLst>
                                        <p:tav tm="0">
                                          <p:val>
                                            <p:strVal val="0-#ppt_w/2"/>
                                          </p:val>
                                        </p:tav>
                                        <p:tav tm="100000">
                                          <p:val>
                                            <p:strVal val="#ppt_x"/>
                                          </p:val>
                                        </p:tav>
                                      </p:tavLst>
                                    </p:anim>
                                    <p:anim calcmode="lin" valueType="num">
                                      <p:cBhvr additive="base">
                                        <p:cTn id="32" dur="500" fill="hold"/>
                                        <p:tgtEl>
                                          <p:spTgt spid="12086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20838"/>
                                        </p:tgtEl>
                                        <p:attrNameLst>
                                          <p:attrName>style.visibility</p:attrName>
                                        </p:attrNameLst>
                                      </p:cBhvr>
                                      <p:to>
                                        <p:strVal val="visible"/>
                                      </p:to>
                                    </p:set>
                                    <p:anim calcmode="lin" valueType="num">
                                      <p:cBhvr additive="base">
                                        <p:cTn id="35" dur="500" fill="hold"/>
                                        <p:tgtEl>
                                          <p:spTgt spid="120838"/>
                                        </p:tgtEl>
                                        <p:attrNameLst>
                                          <p:attrName>ppt_x</p:attrName>
                                        </p:attrNameLst>
                                      </p:cBhvr>
                                      <p:tavLst>
                                        <p:tav tm="0">
                                          <p:val>
                                            <p:strVal val="0-#ppt_w/2"/>
                                          </p:val>
                                        </p:tav>
                                        <p:tav tm="100000">
                                          <p:val>
                                            <p:strVal val="#ppt_x"/>
                                          </p:val>
                                        </p:tav>
                                      </p:tavLst>
                                    </p:anim>
                                    <p:anim calcmode="lin" valueType="num">
                                      <p:cBhvr additive="base">
                                        <p:cTn id="36" dur="500" fill="hold"/>
                                        <p:tgtEl>
                                          <p:spTgt spid="1208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20839"/>
                                        </p:tgtEl>
                                        <p:attrNameLst>
                                          <p:attrName>style.visibility</p:attrName>
                                        </p:attrNameLst>
                                      </p:cBhvr>
                                      <p:to>
                                        <p:strVal val="visible"/>
                                      </p:to>
                                    </p:set>
                                    <p:anim calcmode="lin" valueType="num">
                                      <p:cBhvr additive="base">
                                        <p:cTn id="39" dur="500" fill="hold"/>
                                        <p:tgtEl>
                                          <p:spTgt spid="120839"/>
                                        </p:tgtEl>
                                        <p:attrNameLst>
                                          <p:attrName>ppt_x</p:attrName>
                                        </p:attrNameLst>
                                      </p:cBhvr>
                                      <p:tavLst>
                                        <p:tav tm="0">
                                          <p:val>
                                            <p:strVal val="0-#ppt_w/2"/>
                                          </p:val>
                                        </p:tav>
                                        <p:tav tm="100000">
                                          <p:val>
                                            <p:strVal val="#ppt_x"/>
                                          </p:val>
                                        </p:tav>
                                      </p:tavLst>
                                    </p:anim>
                                    <p:anim calcmode="lin" valueType="num">
                                      <p:cBhvr additive="base">
                                        <p:cTn id="40" dur="500" fill="hold"/>
                                        <p:tgtEl>
                                          <p:spTgt spid="12083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20862"/>
                                        </p:tgtEl>
                                        <p:attrNameLst>
                                          <p:attrName>style.visibility</p:attrName>
                                        </p:attrNameLst>
                                      </p:cBhvr>
                                      <p:to>
                                        <p:strVal val="visible"/>
                                      </p:to>
                                    </p:set>
                                    <p:anim calcmode="lin" valueType="num">
                                      <p:cBhvr additive="base">
                                        <p:cTn id="45" dur="500" fill="hold"/>
                                        <p:tgtEl>
                                          <p:spTgt spid="120862"/>
                                        </p:tgtEl>
                                        <p:attrNameLst>
                                          <p:attrName>ppt_x</p:attrName>
                                        </p:attrNameLst>
                                      </p:cBhvr>
                                      <p:tavLst>
                                        <p:tav tm="0">
                                          <p:val>
                                            <p:strVal val="0-#ppt_w/2"/>
                                          </p:val>
                                        </p:tav>
                                        <p:tav tm="100000">
                                          <p:val>
                                            <p:strVal val="#ppt_x"/>
                                          </p:val>
                                        </p:tav>
                                      </p:tavLst>
                                    </p:anim>
                                    <p:anim calcmode="lin" valueType="num">
                                      <p:cBhvr additive="base">
                                        <p:cTn id="46" dur="500" fill="hold"/>
                                        <p:tgtEl>
                                          <p:spTgt spid="12086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20854"/>
                                        </p:tgtEl>
                                        <p:attrNameLst>
                                          <p:attrName>style.visibility</p:attrName>
                                        </p:attrNameLst>
                                      </p:cBhvr>
                                      <p:to>
                                        <p:strVal val="visible"/>
                                      </p:to>
                                    </p:set>
                                    <p:anim calcmode="lin" valueType="num">
                                      <p:cBhvr additive="base">
                                        <p:cTn id="49" dur="500" fill="hold"/>
                                        <p:tgtEl>
                                          <p:spTgt spid="120854"/>
                                        </p:tgtEl>
                                        <p:attrNameLst>
                                          <p:attrName>ppt_x</p:attrName>
                                        </p:attrNameLst>
                                      </p:cBhvr>
                                      <p:tavLst>
                                        <p:tav tm="0">
                                          <p:val>
                                            <p:strVal val="0-#ppt_w/2"/>
                                          </p:val>
                                        </p:tav>
                                        <p:tav tm="100000">
                                          <p:val>
                                            <p:strVal val="#ppt_x"/>
                                          </p:val>
                                        </p:tav>
                                      </p:tavLst>
                                    </p:anim>
                                    <p:anim calcmode="lin" valueType="num">
                                      <p:cBhvr additive="base">
                                        <p:cTn id="50" dur="500" fill="hold"/>
                                        <p:tgtEl>
                                          <p:spTgt spid="12085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20863"/>
                                        </p:tgtEl>
                                        <p:attrNameLst>
                                          <p:attrName>style.visibility</p:attrName>
                                        </p:attrNameLst>
                                      </p:cBhvr>
                                      <p:to>
                                        <p:strVal val="visible"/>
                                      </p:to>
                                    </p:set>
                                    <p:anim calcmode="lin" valueType="num">
                                      <p:cBhvr additive="base">
                                        <p:cTn id="55" dur="500" fill="hold"/>
                                        <p:tgtEl>
                                          <p:spTgt spid="120863"/>
                                        </p:tgtEl>
                                        <p:attrNameLst>
                                          <p:attrName>ppt_x</p:attrName>
                                        </p:attrNameLst>
                                      </p:cBhvr>
                                      <p:tavLst>
                                        <p:tav tm="0">
                                          <p:val>
                                            <p:strVal val="0-#ppt_w/2"/>
                                          </p:val>
                                        </p:tav>
                                        <p:tav tm="100000">
                                          <p:val>
                                            <p:strVal val="#ppt_x"/>
                                          </p:val>
                                        </p:tav>
                                      </p:tavLst>
                                    </p:anim>
                                    <p:anim calcmode="lin" valueType="num">
                                      <p:cBhvr additive="base">
                                        <p:cTn id="56" dur="500" fill="hold"/>
                                        <p:tgtEl>
                                          <p:spTgt spid="120863"/>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20840"/>
                                        </p:tgtEl>
                                        <p:attrNameLst>
                                          <p:attrName>style.visibility</p:attrName>
                                        </p:attrNameLst>
                                      </p:cBhvr>
                                      <p:to>
                                        <p:strVal val="visible"/>
                                      </p:to>
                                    </p:set>
                                    <p:anim calcmode="lin" valueType="num">
                                      <p:cBhvr additive="base">
                                        <p:cTn id="59" dur="500" fill="hold"/>
                                        <p:tgtEl>
                                          <p:spTgt spid="120840"/>
                                        </p:tgtEl>
                                        <p:attrNameLst>
                                          <p:attrName>ppt_x</p:attrName>
                                        </p:attrNameLst>
                                      </p:cBhvr>
                                      <p:tavLst>
                                        <p:tav tm="0">
                                          <p:val>
                                            <p:strVal val="0-#ppt_w/2"/>
                                          </p:val>
                                        </p:tav>
                                        <p:tav tm="100000">
                                          <p:val>
                                            <p:strVal val="#ppt_x"/>
                                          </p:val>
                                        </p:tav>
                                      </p:tavLst>
                                    </p:anim>
                                    <p:anim calcmode="lin" valueType="num">
                                      <p:cBhvr additive="base">
                                        <p:cTn id="60" dur="500" fill="hold"/>
                                        <p:tgtEl>
                                          <p:spTgt spid="120840"/>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20864"/>
                                        </p:tgtEl>
                                        <p:attrNameLst>
                                          <p:attrName>style.visibility</p:attrName>
                                        </p:attrNameLst>
                                      </p:cBhvr>
                                      <p:to>
                                        <p:strVal val="visible"/>
                                      </p:to>
                                    </p:set>
                                    <p:anim calcmode="lin" valueType="num">
                                      <p:cBhvr additive="base">
                                        <p:cTn id="65" dur="500" fill="hold"/>
                                        <p:tgtEl>
                                          <p:spTgt spid="120864"/>
                                        </p:tgtEl>
                                        <p:attrNameLst>
                                          <p:attrName>ppt_x</p:attrName>
                                        </p:attrNameLst>
                                      </p:cBhvr>
                                      <p:tavLst>
                                        <p:tav tm="0">
                                          <p:val>
                                            <p:strVal val="0-#ppt_w/2"/>
                                          </p:val>
                                        </p:tav>
                                        <p:tav tm="100000">
                                          <p:val>
                                            <p:strVal val="#ppt_x"/>
                                          </p:val>
                                        </p:tav>
                                      </p:tavLst>
                                    </p:anim>
                                    <p:anim calcmode="lin" valueType="num">
                                      <p:cBhvr additive="base">
                                        <p:cTn id="66" dur="500" fill="hold"/>
                                        <p:tgtEl>
                                          <p:spTgt spid="120864"/>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120853"/>
                                        </p:tgtEl>
                                        <p:attrNameLst>
                                          <p:attrName>style.visibility</p:attrName>
                                        </p:attrNameLst>
                                      </p:cBhvr>
                                      <p:to>
                                        <p:strVal val="visible"/>
                                      </p:to>
                                    </p:set>
                                    <p:anim calcmode="lin" valueType="num">
                                      <p:cBhvr additive="base">
                                        <p:cTn id="69" dur="500" fill="hold"/>
                                        <p:tgtEl>
                                          <p:spTgt spid="120853"/>
                                        </p:tgtEl>
                                        <p:attrNameLst>
                                          <p:attrName>ppt_x</p:attrName>
                                        </p:attrNameLst>
                                      </p:cBhvr>
                                      <p:tavLst>
                                        <p:tav tm="0">
                                          <p:val>
                                            <p:strVal val="0-#ppt_w/2"/>
                                          </p:val>
                                        </p:tav>
                                        <p:tav tm="100000">
                                          <p:val>
                                            <p:strVal val="#ppt_x"/>
                                          </p:val>
                                        </p:tav>
                                      </p:tavLst>
                                    </p:anim>
                                    <p:anim calcmode="lin" valueType="num">
                                      <p:cBhvr additive="base">
                                        <p:cTn id="70" dur="500" fill="hold"/>
                                        <p:tgtEl>
                                          <p:spTgt spid="120853"/>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20857"/>
                                        </p:tgtEl>
                                        <p:attrNameLst>
                                          <p:attrName>style.visibility</p:attrName>
                                        </p:attrNameLst>
                                      </p:cBhvr>
                                      <p:to>
                                        <p:strVal val="visible"/>
                                      </p:to>
                                    </p:set>
                                    <p:anim calcmode="lin" valueType="num">
                                      <p:cBhvr additive="base">
                                        <p:cTn id="75" dur="500" fill="hold"/>
                                        <p:tgtEl>
                                          <p:spTgt spid="120857"/>
                                        </p:tgtEl>
                                        <p:attrNameLst>
                                          <p:attrName>ppt_x</p:attrName>
                                        </p:attrNameLst>
                                      </p:cBhvr>
                                      <p:tavLst>
                                        <p:tav tm="0">
                                          <p:val>
                                            <p:strVal val="0-#ppt_w/2"/>
                                          </p:val>
                                        </p:tav>
                                        <p:tav tm="100000">
                                          <p:val>
                                            <p:strVal val="#ppt_x"/>
                                          </p:val>
                                        </p:tav>
                                      </p:tavLst>
                                    </p:anim>
                                    <p:anim calcmode="lin" valueType="num">
                                      <p:cBhvr additive="base">
                                        <p:cTn id="76" dur="500" fill="hold"/>
                                        <p:tgtEl>
                                          <p:spTgt spid="120857"/>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20856"/>
                                        </p:tgtEl>
                                        <p:attrNameLst>
                                          <p:attrName>style.visibility</p:attrName>
                                        </p:attrNameLst>
                                      </p:cBhvr>
                                      <p:to>
                                        <p:strVal val="visible"/>
                                      </p:to>
                                    </p:set>
                                    <p:anim calcmode="lin" valueType="num">
                                      <p:cBhvr additive="base">
                                        <p:cTn id="79" dur="500" fill="hold"/>
                                        <p:tgtEl>
                                          <p:spTgt spid="120856"/>
                                        </p:tgtEl>
                                        <p:attrNameLst>
                                          <p:attrName>ppt_x</p:attrName>
                                        </p:attrNameLst>
                                      </p:cBhvr>
                                      <p:tavLst>
                                        <p:tav tm="0">
                                          <p:val>
                                            <p:strVal val="0-#ppt_w/2"/>
                                          </p:val>
                                        </p:tav>
                                        <p:tav tm="100000">
                                          <p:val>
                                            <p:strVal val="#ppt_x"/>
                                          </p:val>
                                        </p:tav>
                                      </p:tavLst>
                                    </p:anim>
                                    <p:anim calcmode="lin" valueType="num">
                                      <p:cBhvr additive="base">
                                        <p:cTn id="80" dur="500" fill="hold"/>
                                        <p:tgtEl>
                                          <p:spTgt spid="1208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p:bldP spid="120838" grpId="0" animBg="1"/>
      <p:bldP spid="120839" grpId="0"/>
      <p:bldP spid="120840" grpId="0" animBg="1"/>
      <p:bldP spid="120853" grpId="0" animBg="1"/>
      <p:bldP spid="120854" grpId="0" animBg="1"/>
      <p:bldP spid="120855" grpId="0" animBg="1"/>
      <p:bldP spid="120856" grpId="0" animBg="1"/>
      <p:bldP spid="120857" grpId="0"/>
      <p:bldP spid="120859" grpId="0"/>
      <p:bldP spid="120860" grpId="0"/>
      <p:bldP spid="120861" grpId="0"/>
      <p:bldP spid="120862" grpId="0"/>
      <p:bldP spid="120863" grpId="0"/>
      <p:bldP spid="12086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rectangle callout"/>
          <p:cNvPicPr>
            <a:picLocks noChangeAspect="1" noChangeArrowheads="1"/>
          </p:cNvPicPr>
          <p:nvPr/>
        </p:nvPicPr>
        <p:blipFill>
          <a:blip r:embed="rId3" cstate="print"/>
          <a:srcRect r="-3902"/>
          <a:stretch>
            <a:fillRect/>
          </a:stretch>
        </p:blipFill>
        <p:spPr bwMode="auto">
          <a:xfrm>
            <a:off x="0" y="895350"/>
            <a:ext cx="2484438" cy="3609975"/>
          </a:xfrm>
          <a:prstGeom prst="rect">
            <a:avLst/>
          </a:prstGeom>
          <a:noFill/>
          <a:ln w="9525" algn="ctr">
            <a:noFill/>
            <a:miter lim="800000"/>
            <a:headEnd/>
            <a:tailEnd/>
          </a:ln>
          <a:effectLst/>
        </p:spPr>
      </p:pic>
      <p:pic>
        <p:nvPicPr>
          <p:cNvPr id="122883" name="Picture 3" descr="rectangle callout"/>
          <p:cNvPicPr>
            <a:picLocks noChangeAspect="1" noChangeArrowheads="1"/>
          </p:cNvPicPr>
          <p:nvPr/>
        </p:nvPicPr>
        <p:blipFill>
          <a:blip r:embed="rId3" cstate="print"/>
          <a:srcRect r="-3902"/>
          <a:stretch>
            <a:fillRect/>
          </a:stretch>
        </p:blipFill>
        <p:spPr bwMode="auto">
          <a:xfrm>
            <a:off x="4568825" y="865188"/>
            <a:ext cx="2484438" cy="3640137"/>
          </a:xfrm>
          <a:prstGeom prst="rect">
            <a:avLst/>
          </a:prstGeom>
          <a:noFill/>
          <a:ln w="9525" algn="ctr">
            <a:noFill/>
            <a:miter lim="800000"/>
            <a:headEnd/>
            <a:tailEnd/>
          </a:ln>
          <a:effectLst/>
        </p:spPr>
      </p:pic>
      <p:pic>
        <p:nvPicPr>
          <p:cNvPr id="122884" name="Picture 4" descr="rectangle callout"/>
          <p:cNvPicPr>
            <a:picLocks noChangeAspect="1" noChangeArrowheads="1"/>
          </p:cNvPicPr>
          <p:nvPr/>
        </p:nvPicPr>
        <p:blipFill>
          <a:blip r:embed="rId3" cstate="print"/>
          <a:srcRect r="-3902"/>
          <a:stretch>
            <a:fillRect/>
          </a:stretch>
        </p:blipFill>
        <p:spPr bwMode="auto">
          <a:xfrm>
            <a:off x="6870700" y="858838"/>
            <a:ext cx="2484438" cy="3673475"/>
          </a:xfrm>
          <a:prstGeom prst="rect">
            <a:avLst/>
          </a:prstGeom>
          <a:noFill/>
          <a:ln w="9525" algn="ctr">
            <a:noFill/>
            <a:miter lim="800000"/>
            <a:headEnd/>
            <a:tailEnd/>
          </a:ln>
          <a:effectLst/>
        </p:spPr>
      </p:pic>
      <p:pic>
        <p:nvPicPr>
          <p:cNvPr id="122885" name="Picture 5" descr="rectangle callout"/>
          <p:cNvPicPr>
            <a:picLocks noChangeAspect="1" noChangeArrowheads="1"/>
          </p:cNvPicPr>
          <p:nvPr/>
        </p:nvPicPr>
        <p:blipFill>
          <a:blip r:embed="rId3" cstate="print"/>
          <a:srcRect r="-3902"/>
          <a:stretch>
            <a:fillRect/>
          </a:stretch>
        </p:blipFill>
        <p:spPr bwMode="auto">
          <a:xfrm>
            <a:off x="2298700" y="887413"/>
            <a:ext cx="2484438" cy="3609975"/>
          </a:xfrm>
          <a:prstGeom prst="rect">
            <a:avLst/>
          </a:prstGeom>
          <a:noFill/>
          <a:ln w="9525" algn="ctr">
            <a:noFill/>
            <a:miter lim="800000"/>
            <a:headEnd/>
            <a:tailEnd/>
          </a:ln>
          <a:effectLst/>
        </p:spPr>
      </p:pic>
      <p:sp>
        <p:nvSpPr>
          <p:cNvPr id="122886" name="Rectangle 6"/>
          <p:cNvSpPr>
            <a:spLocks noGrp="1" noChangeArrowheads="1"/>
          </p:cNvSpPr>
          <p:nvPr>
            <p:ph type="title"/>
          </p:nvPr>
        </p:nvSpPr>
        <p:spPr>
          <a:xfrm>
            <a:off x="457200" y="-63500"/>
            <a:ext cx="8229600" cy="1143000"/>
          </a:xfrm>
        </p:spPr>
        <p:txBody>
          <a:bodyPr/>
          <a:lstStyle/>
          <a:p>
            <a:r>
              <a:rPr lang="en-US" smtClean="0">
                <a:latin typeface="Segoe" pitchFamily="34" charset="0"/>
              </a:rPr>
              <a:t>Workflow Authoring Modes</a:t>
            </a:r>
          </a:p>
        </p:txBody>
      </p:sp>
      <p:sp>
        <p:nvSpPr>
          <p:cNvPr id="122887" name="AutoShape 7"/>
          <p:cNvSpPr>
            <a:spLocks noChangeArrowheads="1"/>
          </p:cNvSpPr>
          <p:nvPr/>
        </p:nvSpPr>
        <p:spPr bwMode="auto">
          <a:xfrm>
            <a:off x="7137400" y="5410200"/>
            <a:ext cx="1895475" cy="1073150"/>
          </a:xfrm>
          <a:prstGeom prst="flowChartDocument">
            <a:avLst/>
          </a:prstGeom>
          <a:solidFill>
            <a:srgbClr val="FACFC6"/>
          </a:solidFill>
          <a:ln w="9525">
            <a:solidFill>
              <a:schemeClr val="tx1"/>
            </a:solidFill>
            <a:miter lim="800000"/>
            <a:headEnd/>
            <a:tailEnd/>
          </a:ln>
          <a:effectLst/>
        </p:spPr>
        <p:txBody>
          <a:bodyPr wrap="none" anchor="ctr"/>
          <a:lstStyle/>
          <a:p>
            <a:pPr algn="ctr"/>
            <a:endParaRPr lang="en-US" sz="1600" b="1" dirty="0">
              <a:solidFill>
                <a:srgbClr val="095F24"/>
              </a:solidFill>
            </a:endParaRPr>
          </a:p>
          <a:p>
            <a:pPr algn="ctr"/>
            <a:r>
              <a:rPr lang="en-US" sz="1600" b="1" dirty="0">
                <a:solidFill>
                  <a:srgbClr val="095F24"/>
                </a:solidFill>
              </a:rPr>
              <a:t>.NET</a:t>
            </a:r>
            <a:r>
              <a:rPr lang="en-US" sz="2000" b="1" dirty="0">
                <a:solidFill>
                  <a:srgbClr val="095F24"/>
                </a:solidFill>
              </a:rPr>
              <a:t> assembly</a:t>
            </a:r>
          </a:p>
          <a:p>
            <a:pPr algn="ctr">
              <a:buFontTx/>
              <a:buChar char="•"/>
            </a:pPr>
            <a:r>
              <a:rPr lang="en-US" sz="2000" b="1" dirty="0">
                <a:solidFill>
                  <a:srgbClr val="095F24"/>
                </a:solidFill>
              </a:rPr>
              <a:t> </a:t>
            </a:r>
            <a:r>
              <a:rPr lang="en-US" sz="2000" dirty="0" err="1">
                <a:solidFill>
                  <a:srgbClr val="095F24"/>
                </a:solidFill>
              </a:rPr>
              <a:t>ctor</a:t>
            </a:r>
            <a:r>
              <a:rPr lang="en-US" sz="2000" dirty="0">
                <a:solidFill>
                  <a:srgbClr val="095F24"/>
                </a:solidFill>
              </a:rPr>
              <a:t> defines</a:t>
            </a:r>
          </a:p>
          <a:p>
            <a:pPr algn="ctr"/>
            <a:r>
              <a:rPr lang="en-US" sz="2000" dirty="0">
                <a:solidFill>
                  <a:srgbClr val="095F24"/>
                </a:solidFill>
              </a:rPr>
              <a:t>workflow</a:t>
            </a:r>
          </a:p>
          <a:p>
            <a:pPr algn="ctr"/>
            <a:endParaRPr lang="en-US" sz="1200" dirty="0">
              <a:solidFill>
                <a:srgbClr val="095F24"/>
              </a:solidFill>
            </a:endParaRPr>
          </a:p>
        </p:txBody>
      </p:sp>
      <p:sp>
        <p:nvSpPr>
          <p:cNvPr id="122888" name="Text Box 8"/>
          <p:cNvSpPr txBox="1">
            <a:spLocks noChangeArrowheads="1"/>
          </p:cNvSpPr>
          <p:nvPr/>
        </p:nvSpPr>
        <p:spPr bwMode="auto">
          <a:xfrm>
            <a:off x="322263" y="1296988"/>
            <a:ext cx="1931939" cy="830997"/>
          </a:xfrm>
          <a:prstGeom prst="rect">
            <a:avLst/>
          </a:prstGeom>
          <a:noFill/>
          <a:ln w="12700">
            <a:noFill/>
            <a:miter lim="800000"/>
            <a:headEnd/>
            <a:tailEnd/>
          </a:ln>
          <a:effectLst/>
        </p:spPr>
        <p:txBody>
          <a:bodyPr wrap="none">
            <a:spAutoFit/>
          </a:bodyPr>
          <a:lstStyle/>
          <a:p>
            <a:r>
              <a:rPr lang="en-US" sz="2400" dirty="0">
                <a:latin typeface="Segoe" pitchFamily="34" charset="0"/>
              </a:rPr>
              <a:t>Markup Only</a:t>
            </a:r>
          </a:p>
          <a:p>
            <a:r>
              <a:rPr lang="en-US" sz="2400" dirty="0">
                <a:latin typeface="Segoe" pitchFamily="34" charset="0"/>
              </a:rPr>
              <a:t>“Declarative”</a:t>
            </a:r>
          </a:p>
        </p:txBody>
      </p:sp>
      <p:pic>
        <p:nvPicPr>
          <p:cNvPr id="122889" name="Picture 9" descr="DriveSat_GB4"/>
          <p:cNvPicPr>
            <a:picLocks noChangeAspect="1" noChangeArrowheads="1"/>
          </p:cNvPicPr>
          <p:nvPr/>
        </p:nvPicPr>
        <p:blipFill>
          <a:blip r:embed="rId4" cstate="print"/>
          <a:srcRect/>
          <a:stretch>
            <a:fillRect/>
          </a:stretch>
        </p:blipFill>
        <p:spPr bwMode="auto">
          <a:xfrm>
            <a:off x="620713" y="1838325"/>
            <a:ext cx="1239837" cy="1301750"/>
          </a:xfrm>
          <a:prstGeom prst="rect">
            <a:avLst/>
          </a:prstGeom>
          <a:noFill/>
        </p:spPr>
      </p:pic>
      <p:sp>
        <p:nvSpPr>
          <p:cNvPr id="122890" name="Text Box 10"/>
          <p:cNvSpPr txBox="1">
            <a:spLocks noChangeArrowheads="1"/>
          </p:cNvSpPr>
          <p:nvPr/>
        </p:nvSpPr>
        <p:spPr bwMode="auto">
          <a:xfrm>
            <a:off x="768350" y="2254250"/>
            <a:ext cx="1014413" cy="457200"/>
          </a:xfrm>
          <a:prstGeom prst="rect">
            <a:avLst/>
          </a:prstGeom>
          <a:noFill/>
          <a:ln w="12700">
            <a:noFill/>
            <a:miter lim="800000"/>
            <a:headEnd/>
            <a:tailEnd/>
          </a:ln>
          <a:effectLst/>
        </p:spPr>
        <p:txBody>
          <a:bodyPr wrap="none">
            <a:spAutoFit/>
          </a:bodyPr>
          <a:lstStyle/>
          <a:p>
            <a:r>
              <a:rPr lang="en-US" sz="2400">
                <a:solidFill>
                  <a:srgbClr val="095F24"/>
                </a:solidFill>
                <a:latin typeface="Segoe" pitchFamily="34" charset="0"/>
              </a:rPr>
              <a:t>XAML</a:t>
            </a:r>
          </a:p>
        </p:txBody>
      </p:sp>
      <p:sp>
        <p:nvSpPr>
          <p:cNvPr id="122891" name="Text Box 11"/>
          <p:cNvSpPr txBox="1">
            <a:spLocks noChangeArrowheads="1"/>
          </p:cNvSpPr>
          <p:nvPr/>
        </p:nvSpPr>
        <p:spPr bwMode="auto">
          <a:xfrm>
            <a:off x="2592388" y="1292225"/>
            <a:ext cx="1811714" cy="830997"/>
          </a:xfrm>
          <a:prstGeom prst="rect">
            <a:avLst/>
          </a:prstGeom>
          <a:noFill/>
          <a:ln w="12700">
            <a:noFill/>
            <a:miter lim="800000"/>
            <a:headEnd/>
            <a:tailEnd/>
          </a:ln>
          <a:effectLst/>
        </p:spPr>
        <p:txBody>
          <a:bodyPr wrap="none">
            <a:spAutoFit/>
          </a:bodyPr>
          <a:lstStyle/>
          <a:p>
            <a:r>
              <a:rPr lang="en-US" sz="2400" dirty="0">
                <a:latin typeface="Segoe" pitchFamily="34" charset="0"/>
              </a:rPr>
              <a:t>Markup and</a:t>
            </a:r>
          </a:p>
          <a:p>
            <a:r>
              <a:rPr lang="en-US" sz="2400" dirty="0">
                <a:latin typeface="Segoe" pitchFamily="34" charset="0"/>
              </a:rPr>
              <a:t>Code</a:t>
            </a:r>
          </a:p>
        </p:txBody>
      </p:sp>
      <p:grpSp>
        <p:nvGrpSpPr>
          <p:cNvPr id="2" name="Group 12"/>
          <p:cNvGrpSpPr>
            <a:grpSpLocks/>
          </p:cNvGrpSpPr>
          <p:nvPr/>
        </p:nvGrpSpPr>
        <p:grpSpPr bwMode="auto">
          <a:xfrm>
            <a:off x="3425825" y="1855788"/>
            <a:ext cx="1290638" cy="1284287"/>
            <a:chOff x="2618" y="1557"/>
            <a:chExt cx="813" cy="809"/>
          </a:xfrm>
        </p:grpSpPr>
        <p:pic>
          <p:nvPicPr>
            <p:cNvPr id="122893" name="Picture 13" descr="DriveSat_OB2"/>
            <p:cNvPicPr>
              <a:picLocks noChangeAspect="1" noChangeArrowheads="1"/>
            </p:cNvPicPr>
            <p:nvPr/>
          </p:nvPicPr>
          <p:blipFill>
            <a:blip r:embed="rId5" cstate="print"/>
            <a:srcRect/>
            <a:stretch>
              <a:fillRect/>
            </a:stretch>
          </p:blipFill>
          <p:spPr bwMode="auto">
            <a:xfrm>
              <a:off x="2618" y="1557"/>
              <a:ext cx="813" cy="809"/>
            </a:xfrm>
            <a:prstGeom prst="rect">
              <a:avLst/>
            </a:prstGeom>
            <a:noFill/>
          </p:spPr>
        </p:pic>
        <p:sp>
          <p:nvSpPr>
            <p:cNvPr id="122894" name="Text Box 14"/>
            <p:cNvSpPr txBox="1">
              <a:spLocks noChangeArrowheads="1"/>
            </p:cNvSpPr>
            <p:nvPr/>
          </p:nvSpPr>
          <p:spPr bwMode="auto">
            <a:xfrm>
              <a:off x="2688" y="1808"/>
              <a:ext cx="671" cy="288"/>
            </a:xfrm>
            <a:prstGeom prst="rect">
              <a:avLst/>
            </a:prstGeom>
            <a:noFill/>
            <a:ln w="12700">
              <a:noFill/>
              <a:miter lim="800000"/>
              <a:headEnd/>
              <a:tailEnd/>
            </a:ln>
            <a:effectLst/>
          </p:spPr>
          <p:txBody>
            <a:bodyPr>
              <a:spAutoFit/>
            </a:bodyPr>
            <a:lstStyle/>
            <a:p>
              <a:r>
                <a:rPr lang="en-US" sz="2400">
                  <a:latin typeface="Segoe" pitchFamily="34" charset="0"/>
                </a:rPr>
                <a:t>C#/VB</a:t>
              </a:r>
            </a:p>
          </p:txBody>
        </p:sp>
      </p:grpSp>
      <p:sp>
        <p:nvSpPr>
          <p:cNvPr id="122895" name="Text Box 15"/>
          <p:cNvSpPr txBox="1">
            <a:spLocks noChangeArrowheads="1"/>
          </p:cNvSpPr>
          <p:nvPr/>
        </p:nvSpPr>
        <p:spPr bwMode="auto">
          <a:xfrm>
            <a:off x="4927600" y="1320800"/>
            <a:ext cx="1625600" cy="457200"/>
          </a:xfrm>
          <a:prstGeom prst="rect">
            <a:avLst/>
          </a:prstGeom>
          <a:noFill/>
          <a:ln w="12700">
            <a:noFill/>
            <a:miter lim="800000"/>
            <a:headEnd/>
            <a:tailEnd/>
          </a:ln>
          <a:effectLst/>
        </p:spPr>
        <p:txBody>
          <a:bodyPr wrap="none">
            <a:spAutoFit/>
          </a:bodyPr>
          <a:lstStyle/>
          <a:p>
            <a:r>
              <a:rPr lang="en-US" sz="2400" dirty="0">
                <a:latin typeface="Segoe" pitchFamily="34" charset="0"/>
              </a:rPr>
              <a:t>Code Only</a:t>
            </a:r>
          </a:p>
        </p:txBody>
      </p:sp>
      <p:sp>
        <p:nvSpPr>
          <p:cNvPr id="122896" name="Text Box 16"/>
          <p:cNvSpPr txBox="1">
            <a:spLocks noChangeArrowheads="1"/>
          </p:cNvSpPr>
          <p:nvPr/>
        </p:nvSpPr>
        <p:spPr bwMode="auto">
          <a:xfrm>
            <a:off x="7162800" y="1282700"/>
            <a:ext cx="1693092" cy="830997"/>
          </a:xfrm>
          <a:prstGeom prst="rect">
            <a:avLst/>
          </a:prstGeom>
          <a:noFill/>
          <a:ln w="12700">
            <a:noFill/>
            <a:miter lim="800000"/>
            <a:headEnd/>
            <a:tailEnd/>
          </a:ln>
          <a:effectLst/>
        </p:spPr>
        <p:txBody>
          <a:bodyPr wrap="none">
            <a:spAutoFit/>
          </a:bodyPr>
          <a:lstStyle/>
          <a:p>
            <a:r>
              <a:rPr lang="en-US" sz="2400" dirty="0">
                <a:latin typeface="Segoe" pitchFamily="34" charset="0"/>
              </a:rPr>
              <a:t>Application</a:t>
            </a:r>
          </a:p>
          <a:p>
            <a:r>
              <a:rPr lang="en-US" sz="2400" dirty="0">
                <a:latin typeface="Segoe" pitchFamily="34" charset="0"/>
              </a:rPr>
              <a:t>Generated</a:t>
            </a:r>
          </a:p>
        </p:txBody>
      </p:sp>
      <p:pic>
        <p:nvPicPr>
          <p:cNvPr id="122897" name="Picture 17" descr="DriveSat_GB4"/>
          <p:cNvPicPr>
            <a:picLocks noChangeAspect="1" noChangeArrowheads="1"/>
          </p:cNvPicPr>
          <p:nvPr/>
        </p:nvPicPr>
        <p:blipFill>
          <a:blip r:embed="rId4" cstate="print"/>
          <a:srcRect/>
          <a:stretch>
            <a:fillRect/>
          </a:stretch>
        </p:blipFill>
        <p:spPr bwMode="auto">
          <a:xfrm>
            <a:off x="2360613" y="1849438"/>
            <a:ext cx="1239837" cy="1301750"/>
          </a:xfrm>
          <a:prstGeom prst="rect">
            <a:avLst/>
          </a:prstGeom>
          <a:noFill/>
        </p:spPr>
      </p:pic>
      <p:sp>
        <p:nvSpPr>
          <p:cNvPr id="122898" name="Text Box 18"/>
          <p:cNvSpPr txBox="1">
            <a:spLocks noChangeArrowheads="1"/>
          </p:cNvSpPr>
          <p:nvPr/>
        </p:nvSpPr>
        <p:spPr bwMode="auto">
          <a:xfrm>
            <a:off x="2508250" y="2265363"/>
            <a:ext cx="1014413" cy="457200"/>
          </a:xfrm>
          <a:prstGeom prst="rect">
            <a:avLst/>
          </a:prstGeom>
          <a:noFill/>
          <a:ln w="12700">
            <a:noFill/>
            <a:miter lim="800000"/>
            <a:headEnd/>
            <a:tailEnd/>
          </a:ln>
          <a:effectLst/>
        </p:spPr>
        <p:txBody>
          <a:bodyPr wrap="none">
            <a:spAutoFit/>
          </a:bodyPr>
          <a:lstStyle/>
          <a:p>
            <a:r>
              <a:rPr lang="en-US" sz="2400">
                <a:solidFill>
                  <a:srgbClr val="095F24"/>
                </a:solidFill>
                <a:latin typeface="Segoe" pitchFamily="34" charset="0"/>
              </a:rPr>
              <a:t>XAML</a:t>
            </a:r>
          </a:p>
        </p:txBody>
      </p:sp>
      <p:grpSp>
        <p:nvGrpSpPr>
          <p:cNvPr id="3" name="Group 19"/>
          <p:cNvGrpSpPr>
            <a:grpSpLocks/>
          </p:cNvGrpSpPr>
          <p:nvPr/>
        </p:nvGrpSpPr>
        <p:grpSpPr bwMode="auto">
          <a:xfrm>
            <a:off x="5083175" y="1838325"/>
            <a:ext cx="1290638" cy="1284288"/>
            <a:chOff x="2618" y="1557"/>
            <a:chExt cx="813" cy="809"/>
          </a:xfrm>
        </p:grpSpPr>
        <p:pic>
          <p:nvPicPr>
            <p:cNvPr id="122900" name="Picture 20" descr="DriveSat_OB2"/>
            <p:cNvPicPr>
              <a:picLocks noChangeAspect="1" noChangeArrowheads="1"/>
            </p:cNvPicPr>
            <p:nvPr/>
          </p:nvPicPr>
          <p:blipFill>
            <a:blip r:embed="rId5" cstate="print"/>
            <a:srcRect/>
            <a:stretch>
              <a:fillRect/>
            </a:stretch>
          </p:blipFill>
          <p:spPr bwMode="auto">
            <a:xfrm>
              <a:off x="2618" y="1557"/>
              <a:ext cx="813" cy="809"/>
            </a:xfrm>
            <a:prstGeom prst="rect">
              <a:avLst/>
            </a:prstGeom>
            <a:noFill/>
          </p:spPr>
        </p:pic>
        <p:sp>
          <p:nvSpPr>
            <p:cNvPr id="122901" name="Text Box 21"/>
            <p:cNvSpPr txBox="1">
              <a:spLocks noChangeArrowheads="1"/>
            </p:cNvSpPr>
            <p:nvPr/>
          </p:nvSpPr>
          <p:spPr bwMode="auto">
            <a:xfrm>
              <a:off x="2688" y="1808"/>
              <a:ext cx="671" cy="288"/>
            </a:xfrm>
            <a:prstGeom prst="rect">
              <a:avLst/>
            </a:prstGeom>
            <a:noFill/>
            <a:ln w="12700">
              <a:noFill/>
              <a:miter lim="800000"/>
              <a:headEnd/>
              <a:tailEnd/>
            </a:ln>
            <a:effectLst/>
          </p:spPr>
          <p:txBody>
            <a:bodyPr>
              <a:spAutoFit/>
            </a:bodyPr>
            <a:lstStyle/>
            <a:p>
              <a:r>
                <a:rPr lang="en-US" sz="2400">
                  <a:latin typeface="Segoe" pitchFamily="34" charset="0"/>
                </a:rPr>
                <a:t>C#/VB</a:t>
              </a:r>
            </a:p>
          </p:txBody>
        </p:sp>
      </p:grpSp>
      <p:sp>
        <p:nvSpPr>
          <p:cNvPr id="122902" name="Text Box 22"/>
          <p:cNvSpPr txBox="1">
            <a:spLocks noChangeArrowheads="1"/>
          </p:cNvSpPr>
          <p:nvPr/>
        </p:nvSpPr>
        <p:spPr bwMode="auto">
          <a:xfrm>
            <a:off x="196850" y="2903538"/>
            <a:ext cx="2076450" cy="1190625"/>
          </a:xfrm>
          <a:prstGeom prst="rect">
            <a:avLst/>
          </a:prstGeom>
          <a:noFill/>
          <a:ln w="12700">
            <a:noFill/>
            <a:miter lim="800000"/>
            <a:headEnd/>
            <a:tailEnd/>
          </a:ln>
          <a:effectLst/>
        </p:spPr>
        <p:txBody>
          <a:bodyPr wrap="none">
            <a:spAutoFit/>
          </a:bodyPr>
          <a:lstStyle/>
          <a:p>
            <a:pPr>
              <a:buFontTx/>
              <a:buChar char="•"/>
            </a:pPr>
            <a:r>
              <a:rPr lang="en-US" dirty="0">
                <a:latin typeface="Segoe" pitchFamily="34" charset="0"/>
              </a:rPr>
              <a:t> XML defines</a:t>
            </a:r>
          </a:p>
          <a:p>
            <a:r>
              <a:rPr lang="en-US" dirty="0">
                <a:latin typeface="Segoe" pitchFamily="34" charset="0"/>
              </a:rPr>
              <a:t>workflow structure</a:t>
            </a:r>
          </a:p>
          <a:p>
            <a:r>
              <a:rPr lang="en-US" dirty="0">
                <a:latin typeface="Segoe" pitchFamily="34" charset="0"/>
              </a:rPr>
              <a:t>logic and data flow</a:t>
            </a:r>
          </a:p>
          <a:p>
            <a:endParaRPr lang="en-US" dirty="0">
              <a:solidFill>
                <a:schemeClr val="bg1"/>
              </a:solidFill>
              <a:latin typeface="Segoe" pitchFamily="34" charset="0"/>
            </a:endParaRPr>
          </a:p>
        </p:txBody>
      </p:sp>
      <p:sp>
        <p:nvSpPr>
          <p:cNvPr id="122903" name="Text Box 23"/>
          <p:cNvSpPr txBox="1">
            <a:spLocks noChangeArrowheads="1"/>
          </p:cNvSpPr>
          <p:nvPr/>
        </p:nvSpPr>
        <p:spPr bwMode="auto">
          <a:xfrm>
            <a:off x="2435225" y="2878138"/>
            <a:ext cx="2101850" cy="1465262"/>
          </a:xfrm>
          <a:prstGeom prst="rect">
            <a:avLst/>
          </a:prstGeom>
          <a:noFill/>
          <a:ln w="12700">
            <a:noFill/>
            <a:miter lim="800000"/>
            <a:headEnd/>
            <a:tailEnd/>
          </a:ln>
          <a:effectLst/>
        </p:spPr>
        <p:txBody>
          <a:bodyPr>
            <a:spAutoFit/>
          </a:bodyPr>
          <a:lstStyle/>
          <a:p>
            <a:pPr>
              <a:buFontTx/>
              <a:buChar char="•"/>
            </a:pPr>
            <a:r>
              <a:rPr lang="en-US" dirty="0">
                <a:latin typeface="Segoe" pitchFamily="34" charset="0"/>
              </a:rPr>
              <a:t> XML defines</a:t>
            </a:r>
          </a:p>
          <a:p>
            <a:r>
              <a:rPr lang="en-US" dirty="0">
                <a:latin typeface="Segoe" pitchFamily="34" charset="0"/>
              </a:rPr>
              <a:t>workflow</a:t>
            </a:r>
          </a:p>
          <a:p>
            <a:pPr>
              <a:buFontTx/>
              <a:buChar char="•"/>
            </a:pPr>
            <a:r>
              <a:rPr lang="en-US" dirty="0">
                <a:latin typeface="Segoe" pitchFamily="34" charset="0"/>
              </a:rPr>
              <a:t> Code-beside </a:t>
            </a:r>
          </a:p>
          <a:p>
            <a:r>
              <a:rPr lang="en-US" dirty="0">
                <a:latin typeface="Segoe" pitchFamily="34" charset="0"/>
              </a:rPr>
              <a:t>defines extra logic </a:t>
            </a:r>
          </a:p>
          <a:p>
            <a:endParaRPr lang="en-US" dirty="0">
              <a:latin typeface="Segoe" pitchFamily="34" charset="0"/>
            </a:endParaRPr>
          </a:p>
        </p:txBody>
      </p:sp>
      <p:sp>
        <p:nvSpPr>
          <p:cNvPr id="122904" name="Text Box 24"/>
          <p:cNvSpPr txBox="1">
            <a:spLocks noChangeArrowheads="1"/>
          </p:cNvSpPr>
          <p:nvPr/>
        </p:nvSpPr>
        <p:spPr bwMode="auto">
          <a:xfrm>
            <a:off x="4802188" y="2838450"/>
            <a:ext cx="1685925" cy="1190625"/>
          </a:xfrm>
          <a:prstGeom prst="rect">
            <a:avLst/>
          </a:prstGeom>
          <a:noFill/>
          <a:ln w="12700">
            <a:noFill/>
            <a:miter lim="800000"/>
            <a:headEnd/>
            <a:tailEnd/>
          </a:ln>
          <a:effectLst/>
        </p:spPr>
        <p:txBody>
          <a:bodyPr wrap="none">
            <a:spAutoFit/>
          </a:bodyPr>
          <a:lstStyle/>
          <a:p>
            <a:pPr>
              <a:buFontTx/>
              <a:buChar char="•"/>
            </a:pPr>
            <a:r>
              <a:rPr lang="en-US" dirty="0">
                <a:latin typeface="Segoe" pitchFamily="34" charset="0"/>
              </a:rPr>
              <a:t> Code creates</a:t>
            </a:r>
          </a:p>
          <a:p>
            <a:r>
              <a:rPr lang="en-US" dirty="0">
                <a:latin typeface="Segoe" pitchFamily="34" charset="0"/>
              </a:rPr>
              <a:t>workflow</a:t>
            </a:r>
          </a:p>
          <a:p>
            <a:r>
              <a:rPr lang="en-US" dirty="0">
                <a:latin typeface="Segoe" pitchFamily="34" charset="0"/>
              </a:rPr>
              <a:t>in constructor</a:t>
            </a:r>
          </a:p>
          <a:p>
            <a:endParaRPr lang="en-US" dirty="0">
              <a:latin typeface="Segoe" pitchFamily="34" charset="0"/>
            </a:endParaRPr>
          </a:p>
        </p:txBody>
      </p:sp>
      <p:pic>
        <p:nvPicPr>
          <p:cNvPr id="122905" name="Picture 25" descr="DriveSat_GB4"/>
          <p:cNvPicPr>
            <a:picLocks noChangeAspect="1" noChangeArrowheads="1"/>
          </p:cNvPicPr>
          <p:nvPr/>
        </p:nvPicPr>
        <p:blipFill>
          <a:blip r:embed="rId4" cstate="print"/>
          <a:srcRect/>
          <a:stretch>
            <a:fillRect/>
          </a:stretch>
        </p:blipFill>
        <p:spPr bwMode="auto">
          <a:xfrm>
            <a:off x="6858000" y="2979738"/>
            <a:ext cx="1239838" cy="1301750"/>
          </a:xfrm>
          <a:prstGeom prst="rect">
            <a:avLst/>
          </a:prstGeom>
          <a:noFill/>
        </p:spPr>
      </p:pic>
      <p:sp>
        <p:nvSpPr>
          <p:cNvPr id="122906" name="Text Box 26"/>
          <p:cNvSpPr txBox="1">
            <a:spLocks noChangeArrowheads="1"/>
          </p:cNvSpPr>
          <p:nvPr/>
        </p:nvSpPr>
        <p:spPr bwMode="auto">
          <a:xfrm>
            <a:off x="7005638" y="3395663"/>
            <a:ext cx="1014412" cy="457200"/>
          </a:xfrm>
          <a:prstGeom prst="rect">
            <a:avLst/>
          </a:prstGeom>
          <a:noFill/>
          <a:ln w="12700">
            <a:noFill/>
            <a:miter lim="800000"/>
            <a:headEnd/>
            <a:tailEnd/>
          </a:ln>
          <a:effectLst/>
        </p:spPr>
        <p:txBody>
          <a:bodyPr wrap="none">
            <a:spAutoFit/>
          </a:bodyPr>
          <a:lstStyle/>
          <a:p>
            <a:r>
              <a:rPr lang="en-US" sz="2400">
                <a:solidFill>
                  <a:srgbClr val="095F24"/>
                </a:solidFill>
                <a:latin typeface="Segoe" pitchFamily="34" charset="0"/>
              </a:rPr>
              <a:t>XAML</a:t>
            </a:r>
          </a:p>
        </p:txBody>
      </p:sp>
      <p:grpSp>
        <p:nvGrpSpPr>
          <p:cNvPr id="4" name="Group 27"/>
          <p:cNvGrpSpPr>
            <a:grpSpLocks/>
          </p:cNvGrpSpPr>
          <p:nvPr/>
        </p:nvGrpSpPr>
        <p:grpSpPr bwMode="auto">
          <a:xfrm>
            <a:off x="7932738" y="3001963"/>
            <a:ext cx="1290637" cy="1284287"/>
            <a:chOff x="2618" y="1557"/>
            <a:chExt cx="813" cy="809"/>
          </a:xfrm>
        </p:grpSpPr>
        <p:pic>
          <p:nvPicPr>
            <p:cNvPr id="122908" name="Picture 28" descr="DriveSat_OB2"/>
            <p:cNvPicPr>
              <a:picLocks noChangeAspect="1" noChangeArrowheads="1"/>
            </p:cNvPicPr>
            <p:nvPr/>
          </p:nvPicPr>
          <p:blipFill>
            <a:blip r:embed="rId5" cstate="print"/>
            <a:srcRect/>
            <a:stretch>
              <a:fillRect/>
            </a:stretch>
          </p:blipFill>
          <p:spPr bwMode="auto">
            <a:xfrm>
              <a:off x="2618" y="1557"/>
              <a:ext cx="813" cy="809"/>
            </a:xfrm>
            <a:prstGeom prst="rect">
              <a:avLst/>
            </a:prstGeom>
            <a:noFill/>
          </p:spPr>
        </p:pic>
        <p:sp>
          <p:nvSpPr>
            <p:cNvPr id="122909" name="Text Box 29"/>
            <p:cNvSpPr txBox="1">
              <a:spLocks noChangeArrowheads="1"/>
            </p:cNvSpPr>
            <p:nvPr/>
          </p:nvSpPr>
          <p:spPr bwMode="auto">
            <a:xfrm>
              <a:off x="2688" y="1808"/>
              <a:ext cx="671" cy="288"/>
            </a:xfrm>
            <a:prstGeom prst="rect">
              <a:avLst/>
            </a:prstGeom>
            <a:noFill/>
            <a:ln w="12700">
              <a:noFill/>
              <a:miter lim="800000"/>
              <a:headEnd/>
              <a:tailEnd/>
            </a:ln>
            <a:effectLst/>
          </p:spPr>
          <p:txBody>
            <a:bodyPr>
              <a:spAutoFit/>
            </a:bodyPr>
            <a:lstStyle/>
            <a:p>
              <a:r>
                <a:rPr lang="en-US" sz="2400">
                  <a:latin typeface="Segoe" pitchFamily="34" charset="0"/>
                </a:rPr>
                <a:t>C#/VB</a:t>
              </a:r>
            </a:p>
          </p:txBody>
        </p:sp>
      </p:grpSp>
      <p:sp>
        <p:nvSpPr>
          <p:cNvPr id="122910" name="AutoShape 30"/>
          <p:cNvSpPr>
            <a:spLocks noChangeArrowheads="1"/>
          </p:cNvSpPr>
          <p:nvPr/>
        </p:nvSpPr>
        <p:spPr bwMode="auto">
          <a:xfrm>
            <a:off x="7007225" y="2181225"/>
            <a:ext cx="2136775" cy="592138"/>
          </a:xfrm>
          <a:prstGeom prst="roundRect">
            <a:avLst>
              <a:gd name="adj" fmla="val 9278"/>
            </a:avLst>
          </a:prstGeom>
          <a:solidFill>
            <a:srgbClr val="FF9933"/>
          </a:solidFill>
          <a:ln w="9525">
            <a:solidFill>
              <a:schemeClr val="tx1"/>
            </a:solidFill>
            <a:round/>
            <a:headEnd/>
            <a:tailEnd/>
          </a:ln>
          <a:effectLst/>
        </p:spPr>
        <p:txBody>
          <a:bodyPr wrap="none" anchor="ctr"/>
          <a:lstStyle/>
          <a:p>
            <a:pPr algn="ctr"/>
            <a:endParaRPr lang="en-US" sz="2400">
              <a:solidFill>
                <a:schemeClr val="bg2"/>
              </a:solidFill>
            </a:endParaRPr>
          </a:p>
          <a:p>
            <a:pPr algn="ctr"/>
            <a:endParaRPr lang="en-US">
              <a:solidFill>
                <a:schemeClr val="bg2"/>
              </a:solidFill>
            </a:endParaRPr>
          </a:p>
          <a:p>
            <a:pPr algn="ctr"/>
            <a:endParaRPr lang="en-US">
              <a:solidFill>
                <a:schemeClr val="bg2"/>
              </a:solidFill>
            </a:endParaRPr>
          </a:p>
        </p:txBody>
      </p:sp>
      <p:sp>
        <p:nvSpPr>
          <p:cNvPr id="122911" name="Text Box 31"/>
          <p:cNvSpPr txBox="1">
            <a:spLocks noChangeArrowheads="1"/>
          </p:cNvSpPr>
          <p:nvPr/>
        </p:nvSpPr>
        <p:spPr bwMode="auto">
          <a:xfrm>
            <a:off x="6951663" y="2128838"/>
            <a:ext cx="2192337" cy="641350"/>
          </a:xfrm>
          <a:prstGeom prst="rect">
            <a:avLst/>
          </a:prstGeom>
          <a:noFill/>
          <a:ln w="12700">
            <a:noFill/>
            <a:miter lim="800000"/>
            <a:headEnd/>
            <a:tailEnd/>
          </a:ln>
          <a:effectLst/>
        </p:spPr>
        <p:txBody>
          <a:bodyPr>
            <a:spAutoFit/>
          </a:bodyPr>
          <a:lstStyle/>
          <a:p>
            <a:r>
              <a:rPr lang="en-US">
                <a:latin typeface="Segoe" pitchFamily="34" charset="0"/>
              </a:rPr>
              <a:t>App creates activity</a:t>
            </a:r>
          </a:p>
          <a:p>
            <a:r>
              <a:rPr lang="en-US">
                <a:latin typeface="Segoe" pitchFamily="34" charset="0"/>
              </a:rPr>
              <a:t>tree and serializes</a:t>
            </a:r>
          </a:p>
        </p:txBody>
      </p:sp>
      <p:sp>
        <p:nvSpPr>
          <p:cNvPr id="122912" name="AutoShape 32"/>
          <p:cNvSpPr>
            <a:spLocks noChangeArrowheads="1"/>
          </p:cNvSpPr>
          <p:nvPr/>
        </p:nvSpPr>
        <p:spPr bwMode="auto">
          <a:xfrm>
            <a:off x="7845425" y="2792413"/>
            <a:ext cx="368300" cy="431800"/>
          </a:xfrm>
          <a:prstGeom prst="downArrow">
            <a:avLst>
              <a:gd name="adj1" fmla="val 50000"/>
              <a:gd name="adj2" fmla="val 29310"/>
            </a:avLst>
          </a:prstGeom>
          <a:gradFill rotWithShape="0">
            <a:gsLst>
              <a:gs pos="0">
                <a:schemeClr val="folHlink"/>
              </a:gs>
              <a:gs pos="100000">
                <a:schemeClr val="folHlink">
                  <a:gamma/>
                  <a:shade val="38039"/>
                  <a:invGamma/>
                </a:schemeClr>
              </a:gs>
            </a:gsLst>
            <a:lin ang="5400000" scaled="1"/>
          </a:gradFill>
          <a:ln w="12700">
            <a:solidFill>
              <a:schemeClr val="folHlink"/>
            </a:solidFill>
            <a:miter lim="800000"/>
            <a:headEnd/>
            <a:tailEnd/>
          </a:ln>
          <a:effectLst/>
        </p:spPr>
        <p:txBody>
          <a:bodyPr wrap="none" anchor="ctr"/>
          <a:lstStyle/>
          <a:p>
            <a:endParaRPr lang="en-US"/>
          </a:p>
        </p:txBody>
      </p:sp>
      <p:sp>
        <p:nvSpPr>
          <p:cNvPr id="122913" name="AutoShape 33"/>
          <p:cNvSpPr>
            <a:spLocks noChangeArrowheads="1"/>
          </p:cNvSpPr>
          <p:nvPr/>
        </p:nvSpPr>
        <p:spPr bwMode="auto">
          <a:xfrm>
            <a:off x="2276475" y="4675188"/>
            <a:ext cx="4665663" cy="695325"/>
          </a:xfrm>
          <a:prstGeom prst="roundRect">
            <a:avLst>
              <a:gd name="adj" fmla="val 16667"/>
            </a:avLst>
          </a:prstGeom>
          <a:solidFill>
            <a:srgbClr val="FFB265"/>
          </a:solidFill>
          <a:ln w="25400" algn="ctr">
            <a:solidFill>
              <a:schemeClr val="tx1"/>
            </a:solidFill>
            <a:round/>
            <a:headEnd/>
            <a:tailEnd/>
          </a:ln>
          <a:effectLst/>
        </p:spPr>
        <p:txBody>
          <a:bodyPr wrap="none" anchor="ctr"/>
          <a:lstStyle/>
          <a:p>
            <a:pPr algn="ctr">
              <a:lnSpc>
                <a:spcPct val="75000"/>
              </a:lnSpc>
            </a:pPr>
            <a:r>
              <a:rPr lang="en-US" sz="2400" b="1">
                <a:solidFill>
                  <a:srgbClr val="095F24"/>
                </a:solidFill>
                <a:ea typeface="MS PGothic" pitchFamily="34" charset="-128"/>
              </a:rPr>
              <a:t>Workflow Compiler</a:t>
            </a:r>
          </a:p>
          <a:p>
            <a:pPr algn="ctr">
              <a:lnSpc>
                <a:spcPct val="75000"/>
              </a:lnSpc>
            </a:pPr>
            <a:r>
              <a:rPr lang="en-US" sz="2400" b="1">
                <a:solidFill>
                  <a:srgbClr val="095F24"/>
                </a:solidFill>
                <a:ea typeface="MS PGothic" pitchFamily="34" charset="-128"/>
              </a:rPr>
              <a:t>wfc.exe</a:t>
            </a:r>
            <a:endParaRPr lang="en-US" b="1">
              <a:solidFill>
                <a:srgbClr val="095F24"/>
              </a:solidFill>
              <a:ea typeface="MS PGothic" pitchFamily="34" charset="-128"/>
            </a:endParaRPr>
          </a:p>
        </p:txBody>
      </p:sp>
      <p:sp>
        <p:nvSpPr>
          <p:cNvPr id="122914" name="AutoShape 34"/>
          <p:cNvSpPr>
            <a:spLocks noChangeArrowheads="1"/>
          </p:cNvSpPr>
          <p:nvPr/>
        </p:nvSpPr>
        <p:spPr bwMode="auto">
          <a:xfrm>
            <a:off x="2798763" y="5718175"/>
            <a:ext cx="3513137" cy="471488"/>
          </a:xfrm>
          <a:prstGeom prst="roundRect">
            <a:avLst>
              <a:gd name="adj" fmla="val 16667"/>
            </a:avLst>
          </a:prstGeom>
          <a:solidFill>
            <a:srgbClr val="FFB265"/>
          </a:solidFill>
          <a:ln w="25400" algn="ctr">
            <a:solidFill>
              <a:schemeClr val="tx1"/>
            </a:solidFill>
            <a:round/>
            <a:headEnd/>
            <a:tailEnd/>
          </a:ln>
          <a:effectLst/>
        </p:spPr>
        <p:txBody>
          <a:bodyPr wrap="none" anchor="ctr"/>
          <a:lstStyle/>
          <a:p>
            <a:pPr algn="ctr">
              <a:lnSpc>
                <a:spcPct val="75000"/>
              </a:lnSpc>
            </a:pPr>
            <a:r>
              <a:rPr lang="en-US" sz="2400" b="1">
                <a:solidFill>
                  <a:srgbClr val="095F24"/>
                </a:solidFill>
                <a:ea typeface="MS PGothic" pitchFamily="34" charset="-128"/>
              </a:rPr>
              <a:t>C#/VB Compiler</a:t>
            </a:r>
            <a:endParaRPr lang="en-US" b="1">
              <a:solidFill>
                <a:srgbClr val="095F24"/>
              </a:solidFill>
              <a:ea typeface="MS PGothic" pitchFamily="34" charset="-128"/>
            </a:endParaRPr>
          </a:p>
        </p:txBody>
      </p:sp>
      <p:sp>
        <p:nvSpPr>
          <p:cNvPr id="122915" name="AutoShape 35"/>
          <p:cNvSpPr>
            <a:spLocks noChangeArrowheads="1"/>
          </p:cNvSpPr>
          <p:nvPr/>
        </p:nvSpPr>
        <p:spPr bwMode="auto">
          <a:xfrm>
            <a:off x="3473450" y="4197350"/>
            <a:ext cx="368300" cy="431800"/>
          </a:xfrm>
          <a:prstGeom prst="downArrow">
            <a:avLst>
              <a:gd name="adj1" fmla="val 50000"/>
              <a:gd name="adj2" fmla="val 29310"/>
            </a:avLst>
          </a:prstGeom>
          <a:gradFill rotWithShape="0">
            <a:gsLst>
              <a:gs pos="0">
                <a:schemeClr val="folHlink"/>
              </a:gs>
              <a:gs pos="100000">
                <a:schemeClr val="folHlink">
                  <a:gamma/>
                  <a:shade val="38039"/>
                  <a:invGamma/>
                </a:schemeClr>
              </a:gs>
            </a:gsLst>
            <a:lin ang="5400000" scaled="1"/>
          </a:gradFill>
          <a:ln w="12700">
            <a:solidFill>
              <a:schemeClr val="folHlink"/>
            </a:solidFill>
            <a:miter lim="800000"/>
            <a:headEnd/>
            <a:tailEnd/>
          </a:ln>
          <a:effectLst/>
        </p:spPr>
        <p:txBody>
          <a:bodyPr wrap="none" anchor="ctr"/>
          <a:lstStyle/>
          <a:p>
            <a:endParaRPr lang="en-US"/>
          </a:p>
        </p:txBody>
      </p:sp>
      <p:sp>
        <p:nvSpPr>
          <p:cNvPr id="122916" name="AutoShape 36"/>
          <p:cNvSpPr>
            <a:spLocks noChangeArrowheads="1"/>
          </p:cNvSpPr>
          <p:nvPr/>
        </p:nvSpPr>
        <p:spPr bwMode="auto">
          <a:xfrm>
            <a:off x="5530850" y="4189413"/>
            <a:ext cx="368300" cy="431800"/>
          </a:xfrm>
          <a:prstGeom prst="downArrow">
            <a:avLst>
              <a:gd name="adj1" fmla="val 50000"/>
              <a:gd name="adj2" fmla="val 29310"/>
            </a:avLst>
          </a:prstGeom>
          <a:gradFill rotWithShape="0">
            <a:gsLst>
              <a:gs pos="0">
                <a:schemeClr val="folHlink"/>
              </a:gs>
              <a:gs pos="100000">
                <a:schemeClr val="folHlink">
                  <a:gamma/>
                  <a:shade val="38039"/>
                  <a:invGamma/>
                </a:schemeClr>
              </a:gs>
            </a:gsLst>
            <a:lin ang="5400000" scaled="1"/>
          </a:gradFill>
          <a:ln w="12700">
            <a:solidFill>
              <a:schemeClr val="folHlink"/>
            </a:solidFill>
            <a:miter lim="800000"/>
            <a:headEnd/>
            <a:tailEnd/>
          </a:ln>
          <a:effectLst/>
        </p:spPr>
        <p:txBody>
          <a:bodyPr wrap="none" anchor="ctr"/>
          <a:lstStyle/>
          <a:p>
            <a:endParaRPr lang="en-US"/>
          </a:p>
        </p:txBody>
      </p:sp>
      <p:sp>
        <p:nvSpPr>
          <p:cNvPr id="122917" name="AutoShape 37"/>
          <p:cNvSpPr>
            <a:spLocks noChangeArrowheads="1"/>
          </p:cNvSpPr>
          <p:nvPr/>
        </p:nvSpPr>
        <p:spPr bwMode="auto">
          <a:xfrm rot="-2575369">
            <a:off x="1939925" y="4191000"/>
            <a:ext cx="368300" cy="473075"/>
          </a:xfrm>
          <a:prstGeom prst="downArrow">
            <a:avLst>
              <a:gd name="adj1" fmla="val 50000"/>
              <a:gd name="adj2" fmla="val 32112"/>
            </a:avLst>
          </a:prstGeom>
          <a:gradFill rotWithShape="0">
            <a:gsLst>
              <a:gs pos="0">
                <a:schemeClr val="folHlink"/>
              </a:gs>
              <a:gs pos="100000">
                <a:schemeClr val="folHlink">
                  <a:gamma/>
                  <a:shade val="38039"/>
                  <a:invGamma/>
                </a:schemeClr>
              </a:gs>
            </a:gsLst>
            <a:lin ang="5400000" scaled="1"/>
          </a:gradFill>
          <a:ln w="12700">
            <a:solidFill>
              <a:schemeClr val="folHlink"/>
            </a:solidFill>
            <a:miter lim="800000"/>
            <a:headEnd/>
            <a:tailEnd/>
          </a:ln>
          <a:effectLst/>
        </p:spPr>
        <p:txBody>
          <a:bodyPr wrap="none" anchor="ctr"/>
          <a:lstStyle/>
          <a:p>
            <a:endParaRPr lang="en-US"/>
          </a:p>
        </p:txBody>
      </p:sp>
      <p:sp>
        <p:nvSpPr>
          <p:cNvPr id="122918" name="AutoShape 38"/>
          <p:cNvSpPr>
            <a:spLocks noChangeArrowheads="1"/>
          </p:cNvSpPr>
          <p:nvPr/>
        </p:nvSpPr>
        <p:spPr bwMode="auto">
          <a:xfrm rot="1572335">
            <a:off x="7002463" y="4244975"/>
            <a:ext cx="368300" cy="473075"/>
          </a:xfrm>
          <a:prstGeom prst="downArrow">
            <a:avLst>
              <a:gd name="adj1" fmla="val 50000"/>
              <a:gd name="adj2" fmla="val 32112"/>
            </a:avLst>
          </a:prstGeom>
          <a:gradFill rotWithShape="0">
            <a:gsLst>
              <a:gs pos="0">
                <a:schemeClr val="folHlink"/>
              </a:gs>
              <a:gs pos="100000">
                <a:schemeClr val="folHlink">
                  <a:gamma/>
                  <a:shade val="38039"/>
                  <a:invGamma/>
                </a:schemeClr>
              </a:gs>
            </a:gsLst>
            <a:lin ang="5400000" scaled="1"/>
          </a:gradFill>
          <a:ln w="12700">
            <a:solidFill>
              <a:schemeClr val="folHlink"/>
            </a:solidFill>
            <a:miter lim="800000"/>
            <a:headEnd/>
            <a:tailEnd/>
          </a:ln>
          <a:effectLst/>
        </p:spPr>
        <p:txBody>
          <a:bodyPr wrap="none" anchor="ctr"/>
          <a:lstStyle/>
          <a:p>
            <a:endParaRPr lang="en-US"/>
          </a:p>
        </p:txBody>
      </p:sp>
      <p:sp>
        <p:nvSpPr>
          <p:cNvPr id="122919" name="AutoShape 39"/>
          <p:cNvSpPr>
            <a:spLocks noChangeArrowheads="1"/>
          </p:cNvSpPr>
          <p:nvPr/>
        </p:nvSpPr>
        <p:spPr bwMode="auto">
          <a:xfrm>
            <a:off x="4367213" y="5337175"/>
            <a:ext cx="368300" cy="431800"/>
          </a:xfrm>
          <a:prstGeom prst="downArrow">
            <a:avLst>
              <a:gd name="adj1" fmla="val 50000"/>
              <a:gd name="adj2" fmla="val 29310"/>
            </a:avLst>
          </a:prstGeom>
          <a:gradFill rotWithShape="0">
            <a:gsLst>
              <a:gs pos="0">
                <a:schemeClr val="folHlink"/>
              </a:gs>
              <a:gs pos="100000">
                <a:schemeClr val="folHlink">
                  <a:gamma/>
                  <a:shade val="38039"/>
                  <a:invGamma/>
                </a:schemeClr>
              </a:gs>
            </a:gsLst>
            <a:lin ang="5400000" scaled="1"/>
          </a:gradFill>
          <a:ln w="12700">
            <a:solidFill>
              <a:schemeClr val="folHlink"/>
            </a:solidFill>
            <a:miter lim="800000"/>
            <a:headEnd/>
            <a:tailEnd/>
          </a:ln>
          <a:effectLst/>
        </p:spPr>
        <p:txBody>
          <a:bodyPr wrap="none" anchor="ctr"/>
          <a:lstStyle/>
          <a:p>
            <a:endParaRPr lang="en-US"/>
          </a:p>
        </p:txBody>
      </p:sp>
      <p:sp>
        <p:nvSpPr>
          <p:cNvPr id="122920" name="AutoShape 40"/>
          <p:cNvSpPr>
            <a:spLocks noChangeArrowheads="1"/>
          </p:cNvSpPr>
          <p:nvPr/>
        </p:nvSpPr>
        <p:spPr bwMode="auto">
          <a:xfrm rot="16200000">
            <a:off x="6507163" y="5715000"/>
            <a:ext cx="368300" cy="431800"/>
          </a:xfrm>
          <a:prstGeom prst="downArrow">
            <a:avLst>
              <a:gd name="adj1" fmla="val 50000"/>
              <a:gd name="adj2" fmla="val 29310"/>
            </a:avLst>
          </a:prstGeom>
          <a:gradFill rotWithShape="0">
            <a:gsLst>
              <a:gs pos="0">
                <a:schemeClr val="folHlink"/>
              </a:gs>
              <a:gs pos="100000">
                <a:schemeClr val="folHlink">
                  <a:gamma/>
                  <a:shade val="38039"/>
                  <a:invGamma/>
                </a:schemeClr>
              </a:gs>
            </a:gsLst>
            <a:lin ang="5400000" scaled="1"/>
          </a:gradFill>
          <a:ln w="12700">
            <a:solidFill>
              <a:schemeClr val="folHlink"/>
            </a:solidFill>
            <a:miter lim="800000"/>
            <a:headEnd/>
            <a:tailEn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457200" y="381000"/>
            <a:ext cx="8229600" cy="1143000"/>
          </a:xfrm>
        </p:spPr>
        <p:txBody>
          <a:bodyPr/>
          <a:lstStyle/>
          <a:p>
            <a:r>
              <a:rPr lang="en-US" dirty="0" smtClean="0">
                <a:latin typeface="Segoe" pitchFamily="34" charset="0"/>
              </a:rPr>
              <a:t>What are Activities?</a:t>
            </a:r>
          </a:p>
        </p:txBody>
      </p:sp>
      <p:sp>
        <p:nvSpPr>
          <p:cNvPr id="124931" name="Rectangle 3"/>
          <p:cNvSpPr>
            <a:spLocks noGrp="1" noChangeArrowheads="1"/>
          </p:cNvSpPr>
          <p:nvPr>
            <p:ph type="body" idx="1"/>
          </p:nvPr>
        </p:nvSpPr>
        <p:spPr>
          <a:xfrm>
            <a:off x="390525" y="1668462"/>
            <a:ext cx="8356600" cy="5037138"/>
          </a:xfrm>
          <a:noFill/>
          <a:ln/>
        </p:spPr>
        <p:txBody>
          <a:bodyPr/>
          <a:lstStyle/>
          <a:p>
            <a:r>
              <a:rPr lang="en-US" dirty="0" smtClean="0">
                <a:latin typeface="Segoe" pitchFamily="34" charset="0"/>
              </a:rPr>
              <a:t>An activity is a step in a workflow</a:t>
            </a:r>
          </a:p>
          <a:p>
            <a:pPr lvl="1">
              <a:lnSpc>
                <a:spcPct val="80000"/>
              </a:lnSpc>
            </a:pPr>
            <a:r>
              <a:rPr lang="en-US" dirty="0" smtClean="0">
                <a:latin typeface="Segoe" pitchFamily="34" charset="0"/>
              </a:rPr>
              <a:t>Has</a:t>
            </a:r>
            <a:r>
              <a:rPr lang="en-US" dirty="0" smtClean="0">
                <a:solidFill>
                  <a:srgbClr val="FF0000"/>
                </a:solidFill>
                <a:latin typeface="Segoe" pitchFamily="34" charset="0"/>
              </a:rPr>
              <a:t> </a:t>
            </a:r>
            <a:r>
              <a:rPr lang="en-US" dirty="0" smtClean="0">
                <a:solidFill>
                  <a:srgbClr val="FF0000"/>
                </a:solidFill>
                <a:effectLst>
                  <a:outerShdw blurRad="38100" dist="38100" dir="2700000" algn="tl">
                    <a:srgbClr val="FFFFFF"/>
                  </a:outerShdw>
                </a:effectLst>
                <a:latin typeface="Segoe" pitchFamily="34" charset="0"/>
              </a:rPr>
              <a:t>properties</a:t>
            </a:r>
            <a:r>
              <a:rPr lang="en-US" b="1" dirty="0" smtClean="0">
                <a:solidFill>
                  <a:srgbClr val="FF0000"/>
                </a:solidFill>
                <a:latin typeface="Segoe" pitchFamily="34" charset="0"/>
              </a:rPr>
              <a:t> </a:t>
            </a:r>
            <a:r>
              <a:rPr lang="en-US" dirty="0" smtClean="0">
                <a:latin typeface="Segoe" pitchFamily="34" charset="0"/>
              </a:rPr>
              <a:t>and</a:t>
            </a:r>
            <a:r>
              <a:rPr lang="en-US" b="1" dirty="0" smtClean="0">
                <a:latin typeface="Segoe" pitchFamily="34" charset="0"/>
              </a:rPr>
              <a:t> </a:t>
            </a:r>
            <a:r>
              <a:rPr lang="en-US" dirty="0" smtClean="0">
                <a:solidFill>
                  <a:srgbClr val="FF0000"/>
                </a:solidFill>
                <a:effectLst>
                  <a:outerShdw blurRad="38100" dist="38100" dir="2700000" algn="tl">
                    <a:srgbClr val="FFFFFF"/>
                  </a:outerShdw>
                </a:effectLst>
                <a:latin typeface="Segoe" pitchFamily="34" charset="0"/>
              </a:rPr>
              <a:t>events</a:t>
            </a:r>
            <a:r>
              <a:rPr lang="en-US" dirty="0" smtClean="0">
                <a:latin typeface="Segoe" pitchFamily="34" charset="0"/>
              </a:rPr>
              <a:t> that are programmable within your workflow code</a:t>
            </a:r>
          </a:p>
          <a:p>
            <a:pPr lvl="1">
              <a:lnSpc>
                <a:spcPct val="80000"/>
              </a:lnSpc>
            </a:pPr>
            <a:r>
              <a:rPr lang="en-US" dirty="0" smtClean="0">
                <a:latin typeface="Segoe" pitchFamily="34" charset="0"/>
              </a:rPr>
              <a:t>Has </a:t>
            </a:r>
            <a:r>
              <a:rPr lang="en-US" dirty="0" smtClean="0">
                <a:solidFill>
                  <a:srgbClr val="FF0000"/>
                </a:solidFill>
                <a:effectLst>
                  <a:outerShdw blurRad="38100" dist="38100" dir="2700000" algn="tl">
                    <a:srgbClr val="FFFFFF"/>
                  </a:outerShdw>
                </a:effectLst>
                <a:latin typeface="Segoe" pitchFamily="34" charset="0"/>
              </a:rPr>
              <a:t>methods</a:t>
            </a:r>
            <a:r>
              <a:rPr lang="en-US" dirty="0" smtClean="0">
                <a:latin typeface="Segoe" pitchFamily="34" charset="0"/>
              </a:rPr>
              <a:t> (e.g. Execute) that are only invoked by the workflow runtime</a:t>
            </a:r>
          </a:p>
          <a:p>
            <a:r>
              <a:rPr lang="en-US" dirty="0" smtClean="0">
                <a:latin typeface="Segoe" pitchFamily="34" charset="0"/>
              </a:rPr>
              <a:t>Think of Forms &amp; Controls</a:t>
            </a:r>
          </a:p>
          <a:p>
            <a:pPr lvl="1"/>
            <a:r>
              <a:rPr lang="en-US" dirty="0" smtClean="0">
                <a:latin typeface="Segoe" pitchFamily="34" charset="0"/>
              </a:rPr>
              <a:t>Activity == Controls</a:t>
            </a:r>
          </a:p>
          <a:p>
            <a:pPr lvl="1"/>
            <a:r>
              <a:rPr lang="en-US" dirty="0" smtClean="0">
                <a:latin typeface="Segoe" pitchFamily="34" charset="0"/>
              </a:rPr>
              <a:t>Workflows == Forms </a:t>
            </a:r>
          </a:p>
          <a:p>
            <a:r>
              <a:rPr lang="en-US" dirty="0" smtClean="0">
                <a:latin typeface="Segoe" pitchFamily="34" charset="0"/>
              </a:rPr>
              <a:t>Activities fall under two broad categories</a:t>
            </a:r>
          </a:p>
          <a:p>
            <a:pPr lvl="1"/>
            <a:r>
              <a:rPr lang="en-US" dirty="0" smtClean="0">
                <a:solidFill>
                  <a:srgbClr val="FF0000"/>
                </a:solidFill>
                <a:effectLst>
                  <a:outerShdw blurRad="38100" dist="38100" dir="2700000" algn="tl">
                    <a:srgbClr val="FFFFFF"/>
                  </a:outerShdw>
                </a:effectLst>
                <a:latin typeface="Segoe" pitchFamily="34" charset="0"/>
              </a:rPr>
              <a:t>Basic</a:t>
            </a:r>
            <a:r>
              <a:rPr lang="en-US" dirty="0" smtClean="0">
                <a:solidFill>
                  <a:srgbClr val="FF0000"/>
                </a:solidFill>
                <a:latin typeface="Segoe" pitchFamily="34" charset="0"/>
              </a:rPr>
              <a:t> </a:t>
            </a:r>
            <a:r>
              <a:rPr lang="en-US" dirty="0" smtClean="0">
                <a:latin typeface="Segoe" pitchFamily="34" charset="0"/>
              </a:rPr>
              <a:t>– steps that “do work”</a:t>
            </a:r>
          </a:p>
          <a:p>
            <a:pPr lvl="1"/>
            <a:r>
              <a:rPr lang="en-US" dirty="0" smtClean="0">
                <a:solidFill>
                  <a:srgbClr val="FF0000"/>
                </a:solidFill>
                <a:effectLst>
                  <a:outerShdw blurRad="38100" dist="38100" dir="2700000" algn="tl">
                    <a:srgbClr val="FFFFFF"/>
                  </a:outerShdw>
                </a:effectLst>
                <a:latin typeface="Segoe" pitchFamily="34" charset="0"/>
              </a:rPr>
              <a:t>Composite</a:t>
            </a:r>
            <a:r>
              <a:rPr lang="en-US" dirty="0" smtClean="0">
                <a:solidFill>
                  <a:srgbClr val="FF0000"/>
                </a:solidFill>
                <a:latin typeface="Segoe" pitchFamily="34" charset="0"/>
              </a:rPr>
              <a:t> </a:t>
            </a:r>
            <a:r>
              <a:rPr lang="en-US" dirty="0" smtClean="0">
                <a:latin typeface="Segoe" pitchFamily="34" charset="0"/>
              </a:rPr>
              <a:t>– manage a set of child activities</a:t>
            </a:r>
          </a:p>
        </p:txBody>
      </p:sp>
    </p:spTree>
  </p:cSld>
  <p:clrMapOvr>
    <a:masterClrMapping/>
  </p:clrMapOvr>
  <p:transition advTm="85674"/>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3 part blue green yellow gradient swoosh"/>
          <p:cNvPicPr>
            <a:picLocks noChangeAspect="1" noChangeArrowheads="1"/>
          </p:cNvPicPr>
          <p:nvPr/>
        </p:nvPicPr>
        <p:blipFill>
          <a:blip r:embed="rId4" cstate="print"/>
          <a:srcRect/>
          <a:stretch>
            <a:fillRect/>
          </a:stretch>
        </p:blipFill>
        <p:spPr bwMode="auto">
          <a:xfrm>
            <a:off x="373063" y="447675"/>
            <a:ext cx="8461375" cy="6521450"/>
          </a:xfrm>
          <a:prstGeom prst="rect">
            <a:avLst/>
          </a:prstGeom>
          <a:noFill/>
        </p:spPr>
      </p:pic>
      <p:sp>
        <p:nvSpPr>
          <p:cNvPr id="126979" name="Rectangle 3"/>
          <p:cNvSpPr>
            <a:spLocks noGrp="1" noChangeArrowheads="1"/>
          </p:cNvSpPr>
          <p:nvPr>
            <p:ph type="title"/>
          </p:nvPr>
        </p:nvSpPr>
        <p:spPr>
          <a:xfrm>
            <a:off x="381000" y="85725"/>
            <a:ext cx="8382000" cy="506413"/>
          </a:xfrm>
        </p:spPr>
        <p:txBody>
          <a:bodyPr>
            <a:normAutofit fontScale="90000"/>
          </a:bodyPr>
          <a:lstStyle/>
          <a:p>
            <a:r>
              <a:rPr lang="en-US" smtClean="0">
                <a:latin typeface="Segoe" pitchFamily="34" charset="0"/>
              </a:rPr>
              <a:t>Activities: An Extensible Approach</a:t>
            </a:r>
          </a:p>
        </p:txBody>
      </p:sp>
      <p:sp>
        <p:nvSpPr>
          <p:cNvPr id="126980" name="Rectangle 4"/>
          <p:cNvSpPr>
            <a:spLocks noChangeArrowheads="1"/>
          </p:cNvSpPr>
          <p:nvPr/>
        </p:nvSpPr>
        <p:spPr bwMode="auto">
          <a:xfrm>
            <a:off x="293688" y="4595813"/>
            <a:ext cx="2886075" cy="1409700"/>
          </a:xfrm>
          <a:prstGeom prst="rect">
            <a:avLst/>
          </a:prstGeom>
          <a:noFill/>
          <a:ln w="9525" algn="ctr">
            <a:noFill/>
            <a:miter lim="800000"/>
            <a:headEnd/>
            <a:tailEnd/>
          </a:ln>
          <a:effectLst/>
        </p:spPr>
        <p:txBody>
          <a:bodyPr>
            <a:spAutoFit/>
          </a:bodyPr>
          <a:lstStyle/>
          <a:p>
            <a:pPr marL="233363" lvl="1" indent="-231775" defTabSz="-13873163" eaLnBrk="0" hangingPunct="0">
              <a:lnSpc>
                <a:spcPct val="80000"/>
              </a:lnSpc>
              <a:spcBef>
                <a:spcPct val="30000"/>
              </a:spcBef>
              <a:buClr>
                <a:schemeClr val="tx2"/>
              </a:buClr>
              <a:buSzPct val="90000"/>
              <a:buFont typeface="Wingdings 2" pitchFamily="18" charset="2"/>
              <a:buBlip>
                <a:blip r:embed="rId5"/>
              </a:buBlip>
            </a:pPr>
            <a:r>
              <a:rPr lang="en-GB" sz="1600" dirty="0">
                <a:latin typeface="Segoe" pitchFamily="34" charset="0"/>
              </a:rPr>
              <a:t>OOB</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activities</a:t>
            </a:r>
            <a:r>
              <a:rPr lang="en-GB" sz="1600" dirty="0">
                <a:effectLst>
                  <a:outerShdw blurRad="38100" dist="38100" dir="2700000" algn="tl">
                    <a:srgbClr val="080808"/>
                  </a:outerShdw>
                </a:effectLst>
                <a:latin typeface="Segoe" pitchFamily="34" charset="0"/>
              </a:rPr>
              <a:t>,</a:t>
            </a:r>
            <a:br>
              <a:rPr lang="en-GB" sz="1600" dirty="0">
                <a:effectLst>
                  <a:outerShdw blurRad="38100" dist="38100" dir="2700000" algn="tl">
                    <a:srgbClr val="080808"/>
                  </a:outerShdw>
                </a:effectLst>
                <a:latin typeface="Segoe" pitchFamily="34" charset="0"/>
              </a:rPr>
            </a:br>
            <a:r>
              <a:rPr lang="en-GB" sz="1600" dirty="0">
                <a:latin typeface="Segoe" pitchFamily="34" charset="0"/>
              </a:rPr>
              <a:t>workflow</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types</a:t>
            </a:r>
            <a:r>
              <a:rPr lang="en-GB" sz="1600" dirty="0">
                <a:effectLst>
                  <a:outerShdw blurRad="38100" dist="38100" dir="2700000" algn="tl">
                    <a:srgbClr val="080808"/>
                  </a:outerShdw>
                </a:effectLst>
                <a:latin typeface="Segoe" pitchFamily="34" charset="0"/>
              </a:rPr>
              <a:t>,</a:t>
            </a:r>
            <a:br>
              <a:rPr lang="en-GB" sz="1600" dirty="0">
                <a:effectLst>
                  <a:outerShdw blurRad="38100" dist="38100" dir="2700000" algn="tl">
                    <a:srgbClr val="080808"/>
                  </a:outerShdw>
                </a:effectLst>
                <a:latin typeface="Segoe" pitchFamily="34" charset="0"/>
              </a:rPr>
            </a:br>
            <a:r>
              <a:rPr lang="en-GB" sz="1600" dirty="0">
                <a:latin typeface="Segoe" pitchFamily="34" charset="0"/>
              </a:rPr>
              <a:t>base</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types</a:t>
            </a:r>
          </a:p>
          <a:p>
            <a:pPr marL="233363" lvl="1" indent="-231775" defTabSz="-13873163" eaLnBrk="0" hangingPunct="0">
              <a:lnSpc>
                <a:spcPct val="80000"/>
              </a:lnSpc>
              <a:spcBef>
                <a:spcPct val="30000"/>
              </a:spcBef>
              <a:buClr>
                <a:schemeClr val="tx2"/>
              </a:buClr>
              <a:buSzPct val="90000"/>
              <a:buFont typeface="Wingdings 2" pitchFamily="18" charset="2"/>
              <a:buBlip>
                <a:blip r:embed="rId5"/>
              </a:buBlip>
            </a:pPr>
            <a:r>
              <a:rPr lang="en-GB" sz="1600" dirty="0">
                <a:latin typeface="Segoe" pitchFamily="34" charset="0"/>
              </a:rPr>
              <a:t>General-purpose</a:t>
            </a:r>
          </a:p>
          <a:p>
            <a:pPr marL="233363" lvl="1" indent="-231775" defTabSz="-13873163" eaLnBrk="0" hangingPunct="0">
              <a:lnSpc>
                <a:spcPct val="80000"/>
              </a:lnSpc>
              <a:spcBef>
                <a:spcPct val="30000"/>
              </a:spcBef>
              <a:buClr>
                <a:schemeClr val="tx2"/>
              </a:buClr>
              <a:buSzPct val="90000"/>
              <a:buFont typeface="Wingdings 2" pitchFamily="18" charset="2"/>
              <a:buBlip>
                <a:blip r:embed="rId5"/>
              </a:buBlip>
            </a:pPr>
            <a:r>
              <a:rPr lang="en-GB" sz="1600" dirty="0">
                <a:latin typeface="Segoe" pitchFamily="34" charset="0"/>
              </a:rPr>
              <a:t>Activity</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libraries</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define</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workflow</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constructs</a:t>
            </a:r>
          </a:p>
        </p:txBody>
      </p:sp>
      <p:sp>
        <p:nvSpPr>
          <p:cNvPr id="126981" name="Rectangle 5"/>
          <p:cNvSpPr>
            <a:spLocks noChangeArrowheads="1"/>
          </p:cNvSpPr>
          <p:nvPr/>
        </p:nvSpPr>
        <p:spPr bwMode="auto">
          <a:xfrm>
            <a:off x="3095625" y="4768850"/>
            <a:ext cx="2686050" cy="1214438"/>
          </a:xfrm>
          <a:prstGeom prst="rect">
            <a:avLst/>
          </a:prstGeom>
          <a:noFill/>
          <a:ln w="9525" algn="ctr">
            <a:noFill/>
            <a:miter lim="800000"/>
            <a:headEnd/>
            <a:tailEnd/>
          </a:ln>
          <a:effectLst/>
        </p:spPr>
        <p:txBody>
          <a:bodyPr>
            <a:spAutoFit/>
          </a:bodyPr>
          <a:lstStyle/>
          <a:p>
            <a:pPr marL="233363" lvl="1" indent="-231775" defTabSz="-13873163" eaLnBrk="0" hangingPunct="0">
              <a:lnSpc>
                <a:spcPct val="80000"/>
              </a:lnSpc>
              <a:spcBef>
                <a:spcPct val="30000"/>
              </a:spcBef>
              <a:buClr>
                <a:schemeClr val="tx2"/>
              </a:buClr>
              <a:buSzPct val="90000"/>
              <a:buFont typeface="Wingdings 2" pitchFamily="18" charset="2"/>
              <a:buBlip>
                <a:blip r:embed="rId5"/>
              </a:buBlip>
            </a:pPr>
            <a:r>
              <a:rPr lang="en-GB" sz="1600" dirty="0">
                <a:latin typeface="Segoe" pitchFamily="34" charset="0"/>
              </a:rPr>
              <a:t>Create/Extend</a:t>
            </a:r>
            <a:r>
              <a:rPr lang="en-GB" sz="1600" dirty="0">
                <a:effectLst>
                  <a:outerShdw blurRad="38100" dist="38100" dir="2700000" algn="tl">
                    <a:srgbClr val="080808"/>
                  </a:outerShdw>
                </a:effectLst>
                <a:latin typeface="Segoe" pitchFamily="34" charset="0"/>
              </a:rPr>
              <a:t>/</a:t>
            </a:r>
            <a:br>
              <a:rPr lang="en-GB" sz="1600" dirty="0">
                <a:effectLst>
                  <a:outerShdw blurRad="38100" dist="38100" dir="2700000" algn="tl">
                    <a:srgbClr val="080808"/>
                  </a:outerShdw>
                </a:effectLst>
                <a:latin typeface="Segoe" pitchFamily="34" charset="0"/>
              </a:rPr>
            </a:br>
            <a:r>
              <a:rPr lang="en-GB" sz="1600" dirty="0">
                <a:latin typeface="Segoe" pitchFamily="34" charset="0"/>
              </a:rPr>
              <a:t>Compose</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activities</a:t>
            </a:r>
          </a:p>
          <a:p>
            <a:pPr marL="233363" lvl="1" indent="-231775" defTabSz="-13873163" eaLnBrk="0" hangingPunct="0">
              <a:lnSpc>
                <a:spcPct val="80000"/>
              </a:lnSpc>
              <a:spcBef>
                <a:spcPct val="30000"/>
              </a:spcBef>
              <a:buClr>
                <a:schemeClr val="tx2"/>
              </a:buClr>
              <a:buSzPct val="90000"/>
              <a:buFont typeface="Wingdings 2" pitchFamily="18" charset="2"/>
              <a:buBlip>
                <a:blip r:embed="rId5"/>
              </a:buBlip>
            </a:pPr>
            <a:r>
              <a:rPr lang="en-GB" sz="1600" dirty="0">
                <a:latin typeface="Segoe" pitchFamily="34" charset="0"/>
              </a:rPr>
              <a:t>App-specific</a:t>
            </a:r>
            <a:r>
              <a:rPr lang="en-GB" sz="1600" dirty="0">
                <a:effectLst>
                  <a:outerShdw blurRad="38100" dist="38100" dir="2700000" algn="tl">
                    <a:srgbClr val="080808"/>
                  </a:outerShdw>
                </a:effectLst>
                <a:latin typeface="Segoe" pitchFamily="34" charset="0"/>
              </a:rPr>
              <a:t/>
            </a:r>
            <a:br>
              <a:rPr lang="en-GB" sz="1600" dirty="0">
                <a:effectLst>
                  <a:outerShdw blurRad="38100" dist="38100" dir="2700000" algn="tl">
                    <a:srgbClr val="080808"/>
                  </a:outerShdw>
                </a:effectLst>
                <a:latin typeface="Segoe" pitchFamily="34" charset="0"/>
              </a:rPr>
            </a:br>
            <a:r>
              <a:rPr lang="en-GB" sz="1600" dirty="0">
                <a:latin typeface="Segoe" pitchFamily="34" charset="0"/>
              </a:rPr>
              <a:t>building</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blocks</a:t>
            </a:r>
          </a:p>
          <a:p>
            <a:pPr marL="233363" lvl="1" indent="-231775" defTabSz="-13873163" eaLnBrk="0" hangingPunct="0">
              <a:lnSpc>
                <a:spcPct val="80000"/>
              </a:lnSpc>
              <a:spcBef>
                <a:spcPct val="30000"/>
              </a:spcBef>
              <a:buClr>
                <a:schemeClr val="tx2"/>
              </a:buClr>
              <a:buSzPct val="90000"/>
              <a:buFont typeface="Wingdings 2" pitchFamily="18" charset="2"/>
              <a:buBlip>
                <a:blip r:embed="rId5"/>
              </a:buBlip>
            </a:pPr>
            <a:r>
              <a:rPr lang="en-GB" sz="1600" dirty="0">
                <a:latin typeface="Segoe" pitchFamily="34" charset="0"/>
              </a:rPr>
              <a:t>First-class</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citizens</a:t>
            </a:r>
          </a:p>
        </p:txBody>
      </p:sp>
      <p:sp>
        <p:nvSpPr>
          <p:cNvPr id="126982" name="Rectangle 6"/>
          <p:cNvSpPr>
            <a:spLocks noChangeArrowheads="1"/>
          </p:cNvSpPr>
          <p:nvPr/>
        </p:nvSpPr>
        <p:spPr bwMode="auto">
          <a:xfrm>
            <a:off x="400050" y="1042988"/>
            <a:ext cx="2724150" cy="728662"/>
          </a:xfrm>
          <a:prstGeom prst="rect">
            <a:avLst/>
          </a:prstGeom>
          <a:noFill/>
          <a:ln w="9525" algn="ctr">
            <a:noFill/>
            <a:miter lim="800000"/>
            <a:headEnd/>
            <a:tailEnd/>
          </a:ln>
          <a:effectLst/>
        </p:spPr>
        <p:txBody>
          <a:bodyPr>
            <a:spAutoFit/>
          </a:bodyPr>
          <a:lstStyle/>
          <a:p>
            <a:pPr algn="ctr" defTabSz="-13873163" eaLnBrk="0" hangingPunct="0">
              <a:lnSpc>
                <a:spcPct val="80000"/>
              </a:lnSpc>
              <a:spcBef>
                <a:spcPct val="30000"/>
              </a:spcBef>
              <a:buClr>
                <a:schemeClr val="tx2"/>
              </a:buClr>
              <a:buSzPct val="90000"/>
              <a:buFont typeface="Wingdings 2" pitchFamily="18" charset="2"/>
              <a:buNone/>
            </a:pPr>
            <a:r>
              <a:rPr lang="en-GB" sz="2200" dirty="0">
                <a:latin typeface="Segoe" pitchFamily="34" charset="0"/>
              </a:rPr>
              <a:t>Base</a:t>
            </a:r>
            <a:r>
              <a:rPr lang="en-GB" sz="2200" dirty="0">
                <a:effectLst>
                  <a:outerShdw blurRad="38100" dist="38100" dir="2700000" algn="tl">
                    <a:srgbClr val="080808"/>
                  </a:outerShdw>
                </a:effectLst>
                <a:latin typeface="Segoe" pitchFamily="34" charset="0"/>
              </a:rPr>
              <a:t> </a:t>
            </a:r>
            <a:r>
              <a:rPr lang="en-GB" sz="2200" dirty="0">
                <a:latin typeface="Segoe" pitchFamily="34" charset="0"/>
              </a:rPr>
              <a:t>Activity</a:t>
            </a:r>
          </a:p>
          <a:p>
            <a:pPr algn="ctr" defTabSz="-13873163" eaLnBrk="0" hangingPunct="0">
              <a:lnSpc>
                <a:spcPct val="80000"/>
              </a:lnSpc>
              <a:spcBef>
                <a:spcPct val="30000"/>
              </a:spcBef>
              <a:buClr>
                <a:schemeClr val="tx2"/>
              </a:buClr>
              <a:buSzPct val="90000"/>
              <a:buFont typeface="Wingdings 2" pitchFamily="18" charset="2"/>
              <a:buNone/>
            </a:pPr>
            <a:r>
              <a:rPr lang="en-GB" sz="2200" dirty="0">
                <a:latin typeface="Segoe" pitchFamily="34" charset="0"/>
              </a:rPr>
              <a:t>Library</a:t>
            </a:r>
          </a:p>
        </p:txBody>
      </p:sp>
      <p:sp>
        <p:nvSpPr>
          <p:cNvPr id="126983" name="Rectangle 7"/>
          <p:cNvSpPr>
            <a:spLocks noChangeArrowheads="1"/>
          </p:cNvSpPr>
          <p:nvPr/>
        </p:nvSpPr>
        <p:spPr bwMode="auto">
          <a:xfrm>
            <a:off x="3132138" y="1036638"/>
            <a:ext cx="2609850" cy="628650"/>
          </a:xfrm>
          <a:prstGeom prst="rect">
            <a:avLst/>
          </a:prstGeom>
          <a:noFill/>
          <a:ln w="9525" algn="ctr">
            <a:noFill/>
            <a:miter lim="800000"/>
            <a:headEnd/>
            <a:tailEnd/>
          </a:ln>
          <a:effectLst/>
        </p:spPr>
        <p:txBody>
          <a:bodyPr>
            <a:spAutoFit/>
          </a:bodyPr>
          <a:lstStyle/>
          <a:p>
            <a:pPr algn="ctr" defTabSz="-13873163" eaLnBrk="0" hangingPunct="0">
              <a:lnSpc>
                <a:spcPct val="80000"/>
              </a:lnSpc>
              <a:spcBef>
                <a:spcPct val="30000"/>
              </a:spcBef>
              <a:buClr>
                <a:schemeClr val="tx2"/>
              </a:buClr>
              <a:buSzPct val="90000"/>
              <a:buFont typeface="Wingdings 2" pitchFamily="18" charset="2"/>
              <a:buNone/>
            </a:pPr>
            <a:r>
              <a:rPr lang="en-GB" sz="2200" dirty="0">
                <a:latin typeface="Segoe" pitchFamily="34" charset="0"/>
              </a:rPr>
              <a:t>Custom</a:t>
            </a:r>
            <a:r>
              <a:rPr lang="en-GB" sz="2200" dirty="0">
                <a:effectLst>
                  <a:outerShdw blurRad="38100" dist="38100" dir="2700000" algn="tl">
                    <a:srgbClr val="080808"/>
                  </a:outerShdw>
                </a:effectLst>
                <a:latin typeface="Segoe" pitchFamily="34" charset="0"/>
              </a:rPr>
              <a:t> </a:t>
            </a:r>
            <a:r>
              <a:rPr lang="en-GB" sz="2200" dirty="0">
                <a:latin typeface="Segoe" pitchFamily="34" charset="0"/>
              </a:rPr>
              <a:t>Activity</a:t>
            </a:r>
            <a:r>
              <a:rPr lang="en-GB" sz="2200" dirty="0">
                <a:effectLst>
                  <a:outerShdw blurRad="38100" dist="38100" dir="2700000" algn="tl">
                    <a:srgbClr val="080808"/>
                  </a:outerShdw>
                </a:effectLst>
                <a:latin typeface="Segoe" pitchFamily="34" charset="0"/>
              </a:rPr>
              <a:t/>
            </a:r>
            <a:br>
              <a:rPr lang="en-GB" sz="2200" dirty="0">
                <a:effectLst>
                  <a:outerShdw blurRad="38100" dist="38100" dir="2700000" algn="tl">
                    <a:srgbClr val="080808"/>
                  </a:outerShdw>
                </a:effectLst>
                <a:latin typeface="Segoe" pitchFamily="34" charset="0"/>
              </a:rPr>
            </a:br>
            <a:r>
              <a:rPr lang="en-GB" sz="2200" dirty="0">
                <a:latin typeface="Segoe" pitchFamily="34" charset="0"/>
              </a:rPr>
              <a:t>Libraries</a:t>
            </a:r>
          </a:p>
        </p:txBody>
      </p:sp>
      <p:grpSp>
        <p:nvGrpSpPr>
          <p:cNvPr id="2" name="Group 8"/>
          <p:cNvGrpSpPr>
            <a:grpSpLocks/>
          </p:cNvGrpSpPr>
          <p:nvPr/>
        </p:nvGrpSpPr>
        <p:grpSpPr bwMode="auto">
          <a:xfrm>
            <a:off x="3771900" y="3590925"/>
            <a:ext cx="1504950" cy="1092200"/>
            <a:chOff x="2376" y="2262"/>
            <a:chExt cx="948" cy="688"/>
          </a:xfrm>
        </p:grpSpPr>
        <p:sp>
          <p:nvSpPr>
            <p:cNvPr id="126985" name="Text Box 9"/>
            <p:cNvSpPr txBox="1">
              <a:spLocks noChangeArrowheads="1"/>
            </p:cNvSpPr>
            <p:nvPr/>
          </p:nvSpPr>
          <p:spPr bwMode="auto">
            <a:xfrm>
              <a:off x="2376" y="2546"/>
              <a:ext cx="948" cy="404"/>
            </a:xfrm>
            <a:prstGeom prst="rect">
              <a:avLst/>
            </a:prstGeom>
            <a:noFill/>
            <a:ln w="9525">
              <a:noFill/>
              <a:miter lim="800000"/>
              <a:headEnd/>
              <a:tailEnd/>
            </a:ln>
            <a:effectLst/>
          </p:spPr>
          <p:txBody>
            <a:bodyPr wrap="none">
              <a:spAutoFit/>
            </a:bodyPr>
            <a:lstStyle/>
            <a:p>
              <a:r>
                <a:rPr lang="en-US" b="1"/>
                <a:t>Author new </a:t>
              </a:r>
            </a:p>
            <a:p>
              <a:r>
                <a:rPr lang="en-US" b="1"/>
                <a:t>activity</a:t>
              </a:r>
            </a:p>
          </p:txBody>
        </p:sp>
        <p:pic>
          <p:nvPicPr>
            <p:cNvPr id="126986" name="Picture 10" descr="DriveSat_OB4"/>
            <p:cNvPicPr>
              <a:picLocks noChangeAspect="1" noChangeArrowheads="1"/>
            </p:cNvPicPr>
            <p:nvPr/>
          </p:nvPicPr>
          <p:blipFill>
            <a:blip r:embed="rId6" cstate="print"/>
            <a:srcRect/>
            <a:stretch>
              <a:fillRect/>
            </a:stretch>
          </p:blipFill>
          <p:spPr bwMode="auto">
            <a:xfrm>
              <a:off x="2481" y="2262"/>
              <a:ext cx="500" cy="384"/>
            </a:xfrm>
            <a:prstGeom prst="rect">
              <a:avLst/>
            </a:prstGeom>
            <a:noFill/>
          </p:spPr>
        </p:pic>
      </p:grpSp>
      <p:pic>
        <p:nvPicPr>
          <p:cNvPr id="126987" name="Picture 11" descr="DriveSat_OB1"/>
          <p:cNvPicPr>
            <a:picLocks noChangeAspect="1" noChangeArrowheads="1"/>
          </p:cNvPicPr>
          <p:nvPr/>
        </p:nvPicPr>
        <p:blipFill>
          <a:blip r:embed="rId7" cstate="print"/>
          <a:srcRect/>
          <a:stretch>
            <a:fillRect/>
          </a:stretch>
        </p:blipFill>
        <p:spPr bwMode="auto">
          <a:xfrm>
            <a:off x="509588" y="2671763"/>
            <a:ext cx="2438400" cy="2022475"/>
          </a:xfrm>
          <a:prstGeom prst="rect">
            <a:avLst/>
          </a:prstGeom>
          <a:noFill/>
        </p:spPr>
      </p:pic>
      <p:sp>
        <p:nvSpPr>
          <p:cNvPr id="126988" name="Text Box 12"/>
          <p:cNvSpPr txBox="1">
            <a:spLocks noChangeArrowheads="1"/>
          </p:cNvSpPr>
          <p:nvPr/>
        </p:nvSpPr>
        <p:spPr bwMode="auto">
          <a:xfrm>
            <a:off x="1120775" y="3684588"/>
            <a:ext cx="1352550" cy="641350"/>
          </a:xfrm>
          <a:prstGeom prst="rect">
            <a:avLst/>
          </a:prstGeom>
          <a:noFill/>
          <a:ln w="9525">
            <a:noFill/>
            <a:miter lim="800000"/>
            <a:headEnd/>
            <a:tailEnd/>
          </a:ln>
          <a:effectLst/>
        </p:spPr>
        <p:txBody>
          <a:bodyPr wrap="none">
            <a:spAutoFit/>
          </a:bodyPr>
          <a:lstStyle/>
          <a:p>
            <a:r>
              <a:rPr lang="en-US">
                <a:solidFill>
                  <a:srgbClr val="095F24"/>
                </a:solidFill>
              </a:rPr>
              <a:t>Out-of-Box </a:t>
            </a:r>
          </a:p>
          <a:p>
            <a:r>
              <a:rPr lang="en-US">
                <a:solidFill>
                  <a:srgbClr val="095F24"/>
                </a:solidFill>
              </a:rPr>
              <a:t>Activities</a:t>
            </a:r>
          </a:p>
        </p:txBody>
      </p:sp>
      <p:pic>
        <p:nvPicPr>
          <p:cNvPr id="126989" name="Picture 13" descr="DriveSat_OB2"/>
          <p:cNvPicPr>
            <a:picLocks noChangeAspect="1" noChangeArrowheads="1"/>
          </p:cNvPicPr>
          <p:nvPr/>
        </p:nvPicPr>
        <p:blipFill>
          <a:blip r:embed="rId8" cstate="print"/>
          <a:srcRect/>
          <a:stretch>
            <a:fillRect/>
          </a:stretch>
        </p:blipFill>
        <p:spPr bwMode="auto">
          <a:xfrm>
            <a:off x="1412875" y="3073400"/>
            <a:ext cx="825500" cy="649288"/>
          </a:xfrm>
          <a:prstGeom prst="rect">
            <a:avLst/>
          </a:prstGeom>
          <a:noFill/>
        </p:spPr>
      </p:pic>
      <p:pic>
        <p:nvPicPr>
          <p:cNvPr id="126990" name="Picture 14" descr="DriveSat_OB2"/>
          <p:cNvPicPr>
            <a:picLocks noChangeAspect="1" noChangeArrowheads="1"/>
          </p:cNvPicPr>
          <p:nvPr/>
        </p:nvPicPr>
        <p:blipFill>
          <a:blip r:embed="rId8" cstate="print"/>
          <a:srcRect/>
          <a:stretch>
            <a:fillRect/>
          </a:stretch>
        </p:blipFill>
        <p:spPr bwMode="auto">
          <a:xfrm>
            <a:off x="1335088" y="3151188"/>
            <a:ext cx="825500" cy="649287"/>
          </a:xfrm>
          <a:prstGeom prst="rect">
            <a:avLst/>
          </a:prstGeom>
          <a:noFill/>
        </p:spPr>
      </p:pic>
      <p:pic>
        <p:nvPicPr>
          <p:cNvPr id="126991" name="Picture 15" descr="DriveSat_OB2"/>
          <p:cNvPicPr>
            <a:picLocks noChangeAspect="1" noChangeArrowheads="1"/>
          </p:cNvPicPr>
          <p:nvPr/>
        </p:nvPicPr>
        <p:blipFill>
          <a:blip r:embed="rId8" cstate="print"/>
          <a:srcRect/>
          <a:stretch>
            <a:fillRect/>
          </a:stretch>
        </p:blipFill>
        <p:spPr bwMode="auto">
          <a:xfrm>
            <a:off x="1258888" y="3244850"/>
            <a:ext cx="825500" cy="649288"/>
          </a:xfrm>
          <a:prstGeom prst="rect">
            <a:avLst/>
          </a:prstGeom>
          <a:noFill/>
        </p:spPr>
      </p:pic>
      <p:grpSp>
        <p:nvGrpSpPr>
          <p:cNvPr id="3" name="Group 16"/>
          <p:cNvGrpSpPr>
            <a:grpSpLocks/>
          </p:cNvGrpSpPr>
          <p:nvPr/>
        </p:nvGrpSpPr>
        <p:grpSpPr bwMode="auto">
          <a:xfrm>
            <a:off x="4575175" y="2284413"/>
            <a:ext cx="1068388" cy="1411287"/>
            <a:chOff x="2882" y="1439"/>
            <a:chExt cx="673" cy="889"/>
          </a:xfrm>
        </p:grpSpPr>
        <p:pic>
          <p:nvPicPr>
            <p:cNvPr id="126993" name="Picture 17" descr="DriveSat_GB4"/>
            <p:cNvPicPr>
              <a:picLocks noChangeAspect="1" noChangeArrowheads="1"/>
            </p:cNvPicPr>
            <p:nvPr/>
          </p:nvPicPr>
          <p:blipFill>
            <a:blip r:embed="rId9" cstate="print"/>
            <a:srcRect/>
            <a:stretch>
              <a:fillRect/>
            </a:stretch>
          </p:blipFill>
          <p:spPr bwMode="auto">
            <a:xfrm>
              <a:off x="2882" y="1439"/>
              <a:ext cx="532" cy="542"/>
            </a:xfrm>
            <a:prstGeom prst="rect">
              <a:avLst/>
            </a:prstGeom>
            <a:noFill/>
          </p:spPr>
        </p:pic>
        <p:sp>
          <p:nvSpPr>
            <p:cNvPr id="126994" name="Text Box 18"/>
            <p:cNvSpPr txBox="1">
              <a:spLocks noChangeArrowheads="1"/>
            </p:cNvSpPr>
            <p:nvPr/>
          </p:nvSpPr>
          <p:spPr bwMode="auto">
            <a:xfrm>
              <a:off x="2919" y="1924"/>
              <a:ext cx="636" cy="404"/>
            </a:xfrm>
            <a:prstGeom prst="rect">
              <a:avLst/>
            </a:prstGeom>
            <a:noFill/>
            <a:ln w="9525">
              <a:noFill/>
              <a:miter lim="800000"/>
              <a:headEnd/>
              <a:tailEnd/>
            </a:ln>
            <a:effectLst/>
          </p:spPr>
          <p:txBody>
            <a:bodyPr wrap="none">
              <a:spAutoFit/>
            </a:bodyPr>
            <a:lstStyle/>
            <a:p>
              <a:r>
                <a:rPr lang="en-US" b="1"/>
                <a:t>Extend </a:t>
              </a:r>
            </a:p>
            <a:p>
              <a:r>
                <a:rPr lang="en-US" b="1"/>
                <a:t>activity</a:t>
              </a:r>
            </a:p>
          </p:txBody>
        </p:sp>
        <p:pic>
          <p:nvPicPr>
            <p:cNvPr id="126995" name="Picture 19" descr="DriveSat_OB2"/>
            <p:cNvPicPr>
              <a:picLocks noChangeAspect="1" noChangeArrowheads="1"/>
            </p:cNvPicPr>
            <p:nvPr/>
          </p:nvPicPr>
          <p:blipFill>
            <a:blip r:embed="rId8" cstate="print"/>
            <a:srcRect/>
            <a:stretch>
              <a:fillRect/>
            </a:stretch>
          </p:blipFill>
          <p:spPr bwMode="auto">
            <a:xfrm>
              <a:off x="2887" y="1613"/>
              <a:ext cx="520" cy="344"/>
            </a:xfrm>
            <a:prstGeom prst="rect">
              <a:avLst/>
            </a:prstGeom>
            <a:noFill/>
          </p:spPr>
        </p:pic>
      </p:grpSp>
      <p:grpSp>
        <p:nvGrpSpPr>
          <p:cNvPr id="4" name="Group 20"/>
          <p:cNvGrpSpPr>
            <a:grpSpLocks/>
          </p:cNvGrpSpPr>
          <p:nvPr/>
        </p:nvGrpSpPr>
        <p:grpSpPr bwMode="auto">
          <a:xfrm>
            <a:off x="3275013" y="1949450"/>
            <a:ext cx="1290637" cy="1770063"/>
            <a:chOff x="2063" y="1228"/>
            <a:chExt cx="813" cy="1115"/>
          </a:xfrm>
        </p:grpSpPr>
        <p:pic>
          <p:nvPicPr>
            <p:cNvPr id="126997" name="Picture 21" descr="DriveSat_GB4"/>
            <p:cNvPicPr>
              <a:picLocks noChangeAspect="1" noChangeArrowheads="1"/>
            </p:cNvPicPr>
            <p:nvPr/>
          </p:nvPicPr>
          <p:blipFill>
            <a:blip r:embed="rId9" cstate="print"/>
            <a:srcRect/>
            <a:stretch>
              <a:fillRect/>
            </a:stretch>
          </p:blipFill>
          <p:spPr bwMode="auto">
            <a:xfrm>
              <a:off x="2063" y="1228"/>
              <a:ext cx="654" cy="915"/>
            </a:xfrm>
            <a:prstGeom prst="rect">
              <a:avLst/>
            </a:prstGeom>
            <a:noFill/>
          </p:spPr>
        </p:pic>
        <p:sp>
          <p:nvSpPr>
            <p:cNvPr id="126998" name="Text Box 22"/>
            <p:cNvSpPr txBox="1">
              <a:spLocks noChangeArrowheads="1"/>
            </p:cNvSpPr>
            <p:nvPr/>
          </p:nvSpPr>
          <p:spPr bwMode="auto">
            <a:xfrm>
              <a:off x="2064" y="1939"/>
              <a:ext cx="812" cy="404"/>
            </a:xfrm>
            <a:prstGeom prst="rect">
              <a:avLst/>
            </a:prstGeom>
            <a:noFill/>
            <a:ln w="9525">
              <a:noFill/>
              <a:miter lim="800000"/>
              <a:headEnd/>
              <a:tailEnd/>
            </a:ln>
            <a:effectLst/>
          </p:spPr>
          <p:txBody>
            <a:bodyPr wrap="none">
              <a:spAutoFit/>
            </a:bodyPr>
            <a:lstStyle/>
            <a:p>
              <a:r>
                <a:rPr lang="en-US" b="1"/>
                <a:t>Compose </a:t>
              </a:r>
            </a:p>
            <a:p>
              <a:r>
                <a:rPr lang="en-US" b="1"/>
                <a:t>activities</a:t>
              </a:r>
            </a:p>
          </p:txBody>
        </p:sp>
        <p:pic>
          <p:nvPicPr>
            <p:cNvPr id="126999" name="Picture 23" descr="DriveSat_OB2"/>
            <p:cNvPicPr>
              <a:picLocks noChangeAspect="1" noChangeArrowheads="1"/>
            </p:cNvPicPr>
            <p:nvPr/>
          </p:nvPicPr>
          <p:blipFill>
            <a:blip r:embed="rId8" cstate="print"/>
            <a:srcRect/>
            <a:stretch>
              <a:fillRect/>
            </a:stretch>
          </p:blipFill>
          <p:spPr bwMode="auto">
            <a:xfrm>
              <a:off x="2140" y="1639"/>
              <a:ext cx="520" cy="287"/>
            </a:xfrm>
            <a:prstGeom prst="rect">
              <a:avLst/>
            </a:prstGeom>
            <a:noFill/>
          </p:spPr>
        </p:pic>
        <p:pic>
          <p:nvPicPr>
            <p:cNvPr id="127000" name="Picture 24" descr="DriveSat_OB4"/>
            <p:cNvPicPr>
              <a:picLocks noChangeAspect="1" noChangeArrowheads="1"/>
            </p:cNvPicPr>
            <p:nvPr/>
          </p:nvPicPr>
          <p:blipFill>
            <a:blip r:embed="rId6" cstate="print"/>
            <a:srcRect/>
            <a:stretch>
              <a:fillRect/>
            </a:stretch>
          </p:blipFill>
          <p:spPr bwMode="auto">
            <a:xfrm>
              <a:off x="2141" y="1418"/>
              <a:ext cx="500" cy="303"/>
            </a:xfrm>
            <a:prstGeom prst="rect">
              <a:avLst/>
            </a:prstGeom>
            <a:noFill/>
          </p:spPr>
        </p:pic>
      </p:grpSp>
      <p:grpSp>
        <p:nvGrpSpPr>
          <p:cNvPr id="5" name="Group 25"/>
          <p:cNvGrpSpPr>
            <a:grpSpLocks/>
          </p:cNvGrpSpPr>
          <p:nvPr/>
        </p:nvGrpSpPr>
        <p:grpSpPr bwMode="auto">
          <a:xfrm>
            <a:off x="5945188" y="976313"/>
            <a:ext cx="3043237" cy="4830762"/>
            <a:chOff x="3745" y="615"/>
            <a:chExt cx="1917" cy="3043"/>
          </a:xfrm>
        </p:grpSpPr>
        <p:sp>
          <p:nvSpPr>
            <p:cNvPr id="127002" name="Rectangle 26"/>
            <p:cNvSpPr>
              <a:spLocks noChangeArrowheads="1"/>
            </p:cNvSpPr>
            <p:nvPr/>
          </p:nvSpPr>
          <p:spPr bwMode="auto">
            <a:xfrm>
              <a:off x="3755" y="3062"/>
              <a:ext cx="1803" cy="596"/>
            </a:xfrm>
            <a:prstGeom prst="rect">
              <a:avLst/>
            </a:prstGeom>
            <a:noFill/>
            <a:ln w="9525" algn="ctr">
              <a:noFill/>
              <a:miter lim="800000"/>
              <a:headEnd/>
              <a:tailEnd/>
            </a:ln>
            <a:effectLst/>
          </p:spPr>
          <p:txBody>
            <a:bodyPr>
              <a:spAutoFit/>
            </a:bodyPr>
            <a:lstStyle/>
            <a:p>
              <a:pPr marL="233363" lvl="1" indent="-231775" defTabSz="-13873163" eaLnBrk="0" hangingPunct="0">
                <a:lnSpc>
                  <a:spcPct val="80000"/>
                </a:lnSpc>
                <a:spcBef>
                  <a:spcPct val="30000"/>
                </a:spcBef>
                <a:buClr>
                  <a:schemeClr val="tx2"/>
                </a:buClr>
                <a:buSzPct val="90000"/>
                <a:buFont typeface="Wingdings 2" pitchFamily="18" charset="2"/>
                <a:buBlip>
                  <a:blip r:embed="rId5"/>
                </a:buBlip>
              </a:pPr>
              <a:r>
                <a:rPr lang="en-GB" sz="1600" dirty="0">
                  <a:latin typeface="Segoe" pitchFamily="34" charset="0"/>
                </a:rPr>
                <a:t>Vertical-specific</a:t>
              </a:r>
              <a:r>
                <a:rPr lang="en-GB" sz="1600" dirty="0">
                  <a:effectLst>
                    <a:outerShdw blurRad="38100" dist="38100" dir="2700000" algn="tl">
                      <a:srgbClr val="080808"/>
                    </a:outerShdw>
                  </a:effectLst>
                  <a:latin typeface="Segoe" pitchFamily="34" charset="0"/>
                </a:rPr>
                <a:t/>
              </a:r>
              <a:br>
                <a:rPr lang="en-GB" sz="1600" dirty="0">
                  <a:effectLst>
                    <a:outerShdw blurRad="38100" dist="38100" dir="2700000" algn="tl">
                      <a:srgbClr val="080808"/>
                    </a:outerShdw>
                  </a:effectLst>
                  <a:latin typeface="Segoe" pitchFamily="34" charset="0"/>
                </a:rPr>
              </a:br>
              <a:r>
                <a:rPr lang="en-GB" sz="1600" dirty="0">
                  <a:latin typeface="Segoe" pitchFamily="34" charset="0"/>
                </a:rPr>
                <a:t>activities</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&amp;</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workflows</a:t>
              </a:r>
            </a:p>
            <a:p>
              <a:pPr marL="233363" lvl="1" indent="-231775" defTabSz="-13873163" eaLnBrk="0" hangingPunct="0">
                <a:lnSpc>
                  <a:spcPct val="80000"/>
                </a:lnSpc>
                <a:spcBef>
                  <a:spcPct val="30000"/>
                </a:spcBef>
                <a:buClr>
                  <a:schemeClr val="tx2"/>
                </a:buClr>
                <a:buSzPct val="90000"/>
                <a:buFont typeface="Wingdings 2" pitchFamily="18" charset="2"/>
                <a:buBlip>
                  <a:blip r:embed="rId5"/>
                </a:buBlip>
              </a:pPr>
              <a:r>
                <a:rPr lang="en-GB" sz="1600" dirty="0">
                  <a:latin typeface="Segoe" pitchFamily="34" charset="0"/>
                </a:rPr>
                <a:t>Best-practice</a:t>
              </a:r>
              <a:r>
                <a:rPr lang="en-GB" sz="1600" dirty="0">
                  <a:effectLst>
                    <a:outerShdw blurRad="38100" dist="38100" dir="2700000" algn="tl">
                      <a:srgbClr val="080808"/>
                    </a:outerShdw>
                  </a:effectLst>
                  <a:latin typeface="Segoe" pitchFamily="34" charset="0"/>
                </a:rPr>
                <a:t> </a:t>
              </a:r>
              <a:r>
                <a:rPr lang="en-GB" sz="1600" dirty="0">
                  <a:latin typeface="Segoe" pitchFamily="34" charset="0"/>
                </a:rPr>
                <a:t>IP &amp;</a:t>
              </a:r>
              <a:r>
                <a:rPr lang="en-GB" sz="1600" dirty="0">
                  <a:effectLst>
                    <a:outerShdw blurRad="38100" dist="38100" dir="2700000" algn="tl">
                      <a:srgbClr val="080808"/>
                    </a:outerShdw>
                  </a:effectLst>
                  <a:latin typeface="Segoe" pitchFamily="34" charset="0"/>
                </a:rPr>
                <a:t/>
              </a:r>
              <a:br>
                <a:rPr lang="en-GB" sz="1600" dirty="0">
                  <a:effectLst>
                    <a:outerShdw blurRad="38100" dist="38100" dir="2700000" algn="tl">
                      <a:srgbClr val="080808"/>
                    </a:outerShdw>
                  </a:effectLst>
                  <a:latin typeface="Segoe" pitchFamily="34" charset="0"/>
                </a:rPr>
              </a:br>
              <a:r>
                <a:rPr lang="en-GB" sz="1600" dirty="0">
                  <a:latin typeface="Segoe" pitchFamily="34" charset="0"/>
                </a:rPr>
                <a:t>Knowledge</a:t>
              </a:r>
            </a:p>
          </p:txBody>
        </p:sp>
        <p:sp>
          <p:nvSpPr>
            <p:cNvPr id="127003" name="Rectangle 27"/>
            <p:cNvSpPr>
              <a:spLocks noChangeArrowheads="1"/>
            </p:cNvSpPr>
            <p:nvPr/>
          </p:nvSpPr>
          <p:spPr bwMode="auto">
            <a:xfrm>
              <a:off x="3801" y="615"/>
              <a:ext cx="1861" cy="396"/>
            </a:xfrm>
            <a:prstGeom prst="rect">
              <a:avLst/>
            </a:prstGeom>
            <a:noFill/>
            <a:ln w="9525" algn="ctr">
              <a:noFill/>
              <a:miter lim="800000"/>
              <a:headEnd/>
              <a:tailEnd/>
            </a:ln>
            <a:effectLst/>
          </p:spPr>
          <p:txBody>
            <a:bodyPr>
              <a:spAutoFit/>
            </a:bodyPr>
            <a:lstStyle/>
            <a:p>
              <a:pPr algn="ctr" defTabSz="-13873163" eaLnBrk="0" hangingPunct="0">
                <a:lnSpc>
                  <a:spcPct val="80000"/>
                </a:lnSpc>
                <a:spcBef>
                  <a:spcPct val="30000"/>
                </a:spcBef>
                <a:buClr>
                  <a:schemeClr val="tx2"/>
                </a:buClr>
                <a:buSzPct val="90000"/>
                <a:buFont typeface="Wingdings 2" pitchFamily="18" charset="2"/>
                <a:buNone/>
              </a:pPr>
              <a:r>
                <a:rPr lang="en-GB" sz="2200" dirty="0">
                  <a:latin typeface="Segoe" pitchFamily="34" charset="0"/>
                </a:rPr>
                <a:t>Domain-Specific</a:t>
              </a:r>
              <a:r>
                <a:rPr lang="en-GB" sz="2200" dirty="0">
                  <a:effectLst>
                    <a:outerShdw blurRad="38100" dist="38100" dir="2700000" algn="tl">
                      <a:srgbClr val="080808"/>
                    </a:outerShdw>
                  </a:effectLst>
                  <a:latin typeface="Segoe" pitchFamily="34" charset="0"/>
                </a:rPr>
                <a:t/>
              </a:r>
              <a:br>
                <a:rPr lang="en-GB" sz="2200" dirty="0">
                  <a:effectLst>
                    <a:outerShdw blurRad="38100" dist="38100" dir="2700000" algn="tl">
                      <a:srgbClr val="080808"/>
                    </a:outerShdw>
                  </a:effectLst>
                  <a:latin typeface="Segoe" pitchFamily="34" charset="0"/>
                </a:rPr>
              </a:br>
              <a:r>
                <a:rPr lang="en-GB" sz="2200" dirty="0">
                  <a:latin typeface="Segoe" pitchFamily="34" charset="0"/>
                </a:rPr>
                <a:t>Workflow</a:t>
              </a:r>
              <a:r>
                <a:rPr lang="en-GB" sz="2200" dirty="0">
                  <a:effectLst>
                    <a:outerShdw blurRad="38100" dist="38100" dir="2700000" algn="tl">
                      <a:srgbClr val="080808"/>
                    </a:outerShdw>
                  </a:effectLst>
                  <a:latin typeface="Segoe" pitchFamily="34" charset="0"/>
                </a:rPr>
                <a:t> </a:t>
              </a:r>
              <a:r>
                <a:rPr lang="en-GB" sz="2200" dirty="0">
                  <a:latin typeface="Segoe" pitchFamily="34" charset="0"/>
                </a:rPr>
                <a:t>Packages</a:t>
              </a:r>
            </a:p>
          </p:txBody>
        </p:sp>
        <p:grpSp>
          <p:nvGrpSpPr>
            <p:cNvPr id="6" name="Group 28"/>
            <p:cNvGrpSpPr>
              <a:grpSpLocks/>
            </p:cNvGrpSpPr>
            <p:nvPr/>
          </p:nvGrpSpPr>
          <p:grpSpPr bwMode="auto">
            <a:xfrm>
              <a:off x="3762" y="1037"/>
              <a:ext cx="974" cy="1020"/>
              <a:chOff x="3762" y="1037"/>
              <a:chExt cx="974" cy="1020"/>
            </a:xfrm>
          </p:grpSpPr>
          <p:pic>
            <p:nvPicPr>
              <p:cNvPr id="127005" name="Picture 29" descr="DriveSat_OB1"/>
              <p:cNvPicPr>
                <a:picLocks noChangeAspect="1" noChangeArrowheads="1"/>
              </p:cNvPicPr>
              <p:nvPr/>
            </p:nvPicPr>
            <p:blipFill>
              <a:blip r:embed="rId7" cstate="print"/>
              <a:srcRect/>
              <a:stretch>
                <a:fillRect/>
              </a:stretch>
            </p:blipFill>
            <p:spPr bwMode="auto">
              <a:xfrm>
                <a:off x="3762" y="1037"/>
                <a:ext cx="974" cy="1020"/>
              </a:xfrm>
              <a:prstGeom prst="rect">
                <a:avLst/>
              </a:prstGeom>
              <a:noFill/>
            </p:spPr>
          </p:pic>
          <p:sp>
            <p:nvSpPr>
              <p:cNvPr id="127006" name="Text Box 30"/>
              <p:cNvSpPr txBox="1">
                <a:spLocks noChangeArrowheads="1"/>
              </p:cNvSpPr>
              <p:nvPr/>
            </p:nvSpPr>
            <p:spPr bwMode="auto">
              <a:xfrm>
                <a:off x="3806" y="1638"/>
                <a:ext cx="876" cy="231"/>
              </a:xfrm>
              <a:prstGeom prst="rect">
                <a:avLst/>
              </a:prstGeom>
              <a:noFill/>
              <a:ln w="9525">
                <a:noFill/>
                <a:miter lim="800000"/>
                <a:headEnd/>
                <a:tailEnd/>
              </a:ln>
              <a:effectLst/>
            </p:spPr>
            <p:txBody>
              <a:bodyPr wrap="none">
                <a:spAutoFit/>
              </a:bodyPr>
              <a:lstStyle/>
              <a:p>
                <a:r>
                  <a:rPr lang="en-US">
                    <a:solidFill>
                      <a:srgbClr val="095F24"/>
                    </a:solidFill>
                  </a:rPr>
                  <a:t>Compliance</a:t>
                </a:r>
              </a:p>
            </p:txBody>
          </p:sp>
          <p:pic>
            <p:nvPicPr>
              <p:cNvPr id="127007" name="Picture 31" descr="DriveSat_OB2"/>
              <p:cNvPicPr>
                <a:picLocks noChangeAspect="1" noChangeArrowheads="1"/>
              </p:cNvPicPr>
              <p:nvPr/>
            </p:nvPicPr>
            <p:blipFill>
              <a:blip r:embed="rId10" cstate="print"/>
              <a:srcRect/>
              <a:stretch>
                <a:fillRect/>
              </a:stretch>
            </p:blipFill>
            <p:spPr bwMode="auto">
              <a:xfrm>
                <a:off x="4054" y="1308"/>
                <a:ext cx="409" cy="306"/>
              </a:xfrm>
              <a:prstGeom prst="rect">
                <a:avLst/>
              </a:prstGeom>
              <a:noFill/>
            </p:spPr>
          </p:pic>
          <p:pic>
            <p:nvPicPr>
              <p:cNvPr id="127008" name="Picture 32" descr="DriveSat_OB2"/>
              <p:cNvPicPr>
                <a:picLocks noChangeAspect="1" noChangeArrowheads="1"/>
              </p:cNvPicPr>
              <p:nvPr/>
            </p:nvPicPr>
            <p:blipFill>
              <a:blip r:embed="rId11" cstate="print"/>
              <a:srcRect/>
              <a:stretch>
                <a:fillRect/>
              </a:stretch>
            </p:blipFill>
            <p:spPr bwMode="auto">
              <a:xfrm>
                <a:off x="4002" y="1357"/>
                <a:ext cx="410" cy="306"/>
              </a:xfrm>
              <a:prstGeom prst="rect">
                <a:avLst/>
              </a:prstGeom>
              <a:noFill/>
            </p:spPr>
          </p:pic>
          <p:pic>
            <p:nvPicPr>
              <p:cNvPr id="127009" name="Picture 33" descr="DriveSat_OB2"/>
              <p:cNvPicPr>
                <a:picLocks noChangeAspect="1" noChangeArrowheads="1"/>
              </p:cNvPicPr>
              <p:nvPr/>
            </p:nvPicPr>
            <p:blipFill>
              <a:blip r:embed="rId12" cstate="print"/>
              <a:srcRect/>
              <a:stretch>
                <a:fillRect/>
              </a:stretch>
            </p:blipFill>
            <p:spPr bwMode="auto">
              <a:xfrm>
                <a:off x="3952" y="1410"/>
                <a:ext cx="417" cy="312"/>
              </a:xfrm>
              <a:prstGeom prst="rect">
                <a:avLst/>
              </a:prstGeom>
              <a:noFill/>
            </p:spPr>
          </p:pic>
        </p:grpSp>
        <p:grpSp>
          <p:nvGrpSpPr>
            <p:cNvPr id="7" name="Group 34"/>
            <p:cNvGrpSpPr>
              <a:grpSpLocks/>
            </p:cNvGrpSpPr>
            <p:nvPr/>
          </p:nvGrpSpPr>
          <p:grpSpPr bwMode="auto">
            <a:xfrm>
              <a:off x="3745" y="1832"/>
              <a:ext cx="928" cy="1128"/>
              <a:chOff x="3745" y="1832"/>
              <a:chExt cx="928" cy="1128"/>
            </a:xfrm>
          </p:grpSpPr>
          <p:pic>
            <p:nvPicPr>
              <p:cNvPr id="127011" name="Picture 35" descr="DriveSat_OB1"/>
              <p:cNvPicPr>
                <a:picLocks noChangeAspect="1" noChangeArrowheads="1"/>
              </p:cNvPicPr>
              <p:nvPr/>
            </p:nvPicPr>
            <p:blipFill>
              <a:blip r:embed="rId7" cstate="print"/>
              <a:srcRect/>
              <a:stretch>
                <a:fillRect/>
              </a:stretch>
            </p:blipFill>
            <p:spPr bwMode="auto">
              <a:xfrm>
                <a:off x="3745" y="1832"/>
                <a:ext cx="928" cy="1128"/>
              </a:xfrm>
              <a:prstGeom prst="rect">
                <a:avLst/>
              </a:prstGeom>
              <a:noFill/>
            </p:spPr>
          </p:pic>
          <p:sp>
            <p:nvSpPr>
              <p:cNvPr id="127012" name="Text Box 36"/>
              <p:cNvSpPr txBox="1">
                <a:spLocks noChangeArrowheads="1"/>
              </p:cNvSpPr>
              <p:nvPr/>
            </p:nvSpPr>
            <p:spPr bwMode="auto">
              <a:xfrm>
                <a:off x="3795" y="2498"/>
                <a:ext cx="836" cy="231"/>
              </a:xfrm>
              <a:prstGeom prst="rect">
                <a:avLst/>
              </a:prstGeom>
              <a:noFill/>
              <a:ln w="9525">
                <a:noFill/>
                <a:miter lim="800000"/>
                <a:headEnd/>
                <a:tailEnd/>
              </a:ln>
              <a:effectLst/>
            </p:spPr>
            <p:txBody>
              <a:bodyPr wrap="none">
                <a:spAutoFit/>
              </a:bodyPr>
              <a:lstStyle/>
              <a:p>
                <a:r>
                  <a:rPr lang="en-US">
                    <a:solidFill>
                      <a:srgbClr val="095F24"/>
                    </a:solidFill>
                  </a:rPr>
                  <a:t>RosettaNet</a:t>
                </a:r>
              </a:p>
            </p:txBody>
          </p:sp>
          <p:pic>
            <p:nvPicPr>
              <p:cNvPr id="127013" name="Picture 37" descr="DriveSat_OB2"/>
              <p:cNvPicPr>
                <a:picLocks noChangeAspect="1" noChangeArrowheads="1"/>
              </p:cNvPicPr>
              <p:nvPr/>
            </p:nvPicPr>
            <p:blipFill>
              <a:blip r:embed="rId8" cstate="print"/>
              <a:srcRect/>
              <a:stretch>
                <a:fillRect/>
              </a:stretch>
            </p:blipFill>
            <p:spPr bwMode="auto">
              <a:xfrm>
                <a:off x="4023" y="2132"/>
                <a:ext cx="390" cy="338"/>
              </a:xfrm>
              <a:prstGeom prst="rect">
                <a:avLst/>
              </a:prstGeom>
              <a:noFill/>
            </p:spPr>
          </p:pic>
          <p:pic>
            <p:nvPicPr>
              <p:cNvPr id="127014" name="Picture 38" descr="DriveSat_OB2"/>
              <p:cNvPicPr>
                <a:picLocks noChangeAspect="1" noChangeArrowheads="1"/>
              </p:cNvPicPr>
              <p:nvPr/>
            </p:nvPicPr>
            <p:blipFill>
              <a:blip r:embed="rId8" cstate="print"/>
              <a:srcRect/>
              <a:stretch>
                <a:fillRect/>
              </a:stretch>
            </p:blipFill>
            <p:spPr bwMode="auto">
              <a:xfrm>
                <a:off x="3974" y="2186"/>
                <a:ext cx="390" cy="338"/>
              </a:xfrm>
              <a:prstGeom prst="rect">
                <a:avLst/>
              </a:prstGeom>
              <a:noFill/>
            </p:spPr>
          </p:pic>
          <p:pic>
            <p:nvPicPr>
              <p:cNvPr id="127015" name="Picture 39" descr="DriveSat_OB2"/>
              <p:cNvPicPr>
                <a:picLocks noChangeAspect="1" noChangeArrowheads="1"/>
              </p:cNvPicPr>
              <p:nvPr/>
            </p:nvPicPr>
            <p:blipFill>
              <a:blip r:embed="rId8" cstate="print"/>
              <a:srcRect/>
              <a:stretch>
                <a:fillRect/>
              </a:stretch>
            </p:blipFill>
            <p:spPr bwMode="auto">
              <a:xfrm>
                <a:off x="3926" y="2244"/>
                <a:ext cx="397" cy="346"/>
              </a:xfrm>
              <a:prstGeom prst="rect">
                <a:avLst/>
              </a:prstGeom>
              <a:noFill/>
            </p:spPr>
          </p:pic>
        </p:grpSp>
        <p:grpSp>
          <p:nvGrpSpPr>
            <p:cNvPr id="8" name="Group 40"/>
            <p:cNvGrpSpPr>
              <a:grpSpLocks/>
            </p:cNvGrpSpPr>
            <p:nvPr/>
          </p:nvGrpSpPr>
          <p:grpSpPr bwMode="auto">
            <a:xfrm>
              <a:off x="4664" y="1224"/>
              <a:ext cx="928" cy="1020"/>
              <a:chOff x="4664" y="1224"/>
              <a:chExt cx="928" cy="1020"/>
            </a:xfrm>
          </p:grpSpPr>
          <p:pic>
            <p:nvPicPr>
              <p:cNvPr id="127017" name="Picture 41" descr="DriveSat_OB1"/>
              <p:cNvPicPr>
                <a:picLocks noChangeAspect="1" noChangeArrowheads="1"/>
              </p:cNvPicPr>
              <p:nvPr/>
            </p:nvPicPr>
            <p:blipFill>
              <a:blip r:embed="rId7" cstate="print"/>
              <a:srcRect/>
              <a:stretch>
                <a:fillRect/>
              </a:stretch>
            </p:blipFill>
            <p:spPr bwMode="auto">
              <a:xfrm>
                <a:off x="4664" y="1224"/>
                <a:ext cx="928" cy="1020"/>
              </a:xfrm>
              <a:prstGeom prst="rect">
                <a:avLst/>
              </a:prstGeom>
              <a:noFill/>
            </p:spPr>
          </p:pic>
          <p:sp>
            <p:nvSpPr>
              <p:cNvPr id="127018" name="Text Box 42"/>
              <p:cNvSpPr txBox="1">
                <a:spLocks noChangeArrowheads="1"/>
              </p:cNvSpPr>
              <p:nvPr/>
            </p:nvSpPr>
            <p:spPr bwMode="auto">
              <a:xfrm>
                <a:off x="4868" y="1825"/>
                <a:ext cx="444" cy="231"/>
              </a:xfrm>
              <a:prstGeom prst="rect">
                <a:avLst/>
              </a:prstGeom>
              <a:noFill/>
              <a:ln w="9525">
                <a:noFill/>
                <a:miter lim="800000"/>
                <a:headEnd/>
                <a:tailEnd/>
              </a:ln>
              <a:effectLst/>
            </p:spPr>
            <p:txBody>
              <a:bodyPr wrap="none">
                <a:spAutoFit/>
              </a:bodyPr>
              <a:lstStyle/>
              <a:p>
                <a:pPr algn="ctr"/>
                <a:r>
                  <a:rPr lang="en-US">
                    <a:solidFill>
                      <a:srgbClr val="095F24"/>
                    </a:solidFill>
                  </a:rPr>
                  <a:t>CRM</a:t>
                </a:r>
              </a:p>
            </p:txBody>
          </p:sp>
          <p:pic>
            <p:nvPicPr>
              <p:cNvPr id="127019" name="Picture 43" descr="DriveSat_OB2"/>
              <p:cNvPicPr>
                <a:picLocks noChangeAspect="1" noChangeArrowheads="1"/>
              </p:cNvPicPr>
              <p:nvPr/>
            </p:nvPicPr>
            <p:blipFill>
              <a:blip r:embed="rId13" cstate="print"/>
              <a:srcRect/>
              <a:stretch>
                <a:fillRect/>
              </a:stretch>
            </p:blipFill>
            <p:spPr bwMode="auto">
              <a:xfrm>
                <a:off x="4942" y="1495"/>
                <a:ext cx="390" cy="306"/>
              </a:xfrm>
              <a:prstGeom prst="rect">
                <a:avLst/>
              </a:prstGeom>
              <a:noFill/>
            </p:spPr>
          </p:pic>
          <p:pic>
            <p:nvPicPr>
              <p:cNvPr id="127020" name="Picture 44" descr="DriveSat_OB2"/>
              <p:cNvPicPr>
                <a:picLocks noChangeAspect="1" noChangeArrowheads="1"/>
              </p:cNvPicPr>
              <p:nvPr/>
            </p:nvPicPr>
            <p:blipFill>
              <a:blip r:embed="rId13" cstate="print"/>
              <a:srcRect/>
              <a:stretch>
                <a:fillRect/>
              </a:stretch>
            </p:blipFill>
            <p:spPr bwMode="auto">
              <a:xfrm>
                <a:off x="4893" y="1544"/>
                <a:ext cx="390" cy="306"/>
              </a:xfrm>
              <a:prstGeom prst="rect">
                <a:avLst/>
              </a:prstGeom>
              <a:noFill/>
            </p:spPr>
          </p:pic>
          <p:pic>
            <p:nvPicPr>
              <p:cNvPr id="127021" name="Picture 45" descr="DriveSat_OB2"/>
              <p:cNvPicPr>
                <a:picLocks noChangeAspect="1" noChangeArrowheads="1"/>
              </p:cNvPicPr>
              <p:nvPr/>
            </p:nvPicPr>
            <p:blipFill>
              <a:blip r:embed="rId14" cstate="print"/>
              <a:srcRect/>
              <a:stretch>
                <a:fillRect/>
              </a:stretch>
            </p:blipFill>
            <p:spPr bwMode="auto">
              <a:xfrm>
                <a:off x="4845" y="1597"/>
                <a:ext cx="397" cy="312"/>
              </a:xfrm>
              <a:prstGeom prst="rect">
                <a:avLst/>
              </a:prstGeom>
              <a:noFill/>
            </p:spPr>
          </p:pic>
        </p:grpSp>
        <p:grpSp>
          <p:nvGrpSpPr>
            <p:cNvPr id="9" name="Group 46"/>
            <p:cNvGrpSpPr>
              <a:grpSpLocks/>
            </p:cNvGrpSpPr>
            <p:nvPr/>
          </p:nvGrpSpPr>
          <p:grpSpPr bwMode="auto">
            <a:xfrm>
              <a:off x="4674" y="2131"/>
              <a:ext cx="928" cy="1020"/>
              <a:chOff x="4674" y="2131"/>
              <a:chExt cx="928" cy="1020"/>
            </a:xfrm>
          </p:grpSpPr>
          <p:pic>
            <p:nvPicPr>
              <p:cNvPr id="127023" name="Picture 47" descr="DriveSat_OB1"/>
              <p:cNvPicPr>
                <a:picLocks noChangeAspect="1" noChangeArrowheads="1"/>
              </p:cNvPicPr>
              <p:nvPr/>
            </p:nvPicPr>
            <p:blipFill>
              <a:blip r:embed="rId7" cstate="print"/>
              <a:srcRect/>
              <a:stretch>
                <a:fillRect/>
              </a:stretch>
            </p:blipFill>
            <p:spPr bwMode="auto">
              <a:xfrm>
                <a:off x="4674" y="2131"/>
                <a:ext cx="928" cy="1020"/>
              </a:xfrm>
              <a:prstGeom prst="rect">
                <a:avLst/>
              </a:prstGeom>
              <a:noFill/>
            </p:spPr>
          </p:pic>
          <p:sp>
            <p:nvSpPr>
              <p:cNvPr id="127024" name="Text Box 48"/>
              <p:cNvSpPr txBox="1">
                <a:spLocks noChangeArrowheads="1"/>
              </p:cNvSpPr>
              <p:nvPr/>
            </p:nvSpPr>
            <p:spPr bwMode="auto">
              <a:xfrm>
                <a:off x="4806" y="2732"/>
                <a:ext cx="644" cy="231"/>
              </a:xfrm>
              <a:prstGeom prst="rect">
                <a:avLst/>
              </a:prstGeom>
              <a:noFill/>
              <a:ln w="9525">
                <a:noFill/>
                <a:miter lim="800000"/>
                <a:headEnd/>
                <a:tailEnd/>
              </a:ln>
              <a:effectLst/>
            </p:spPr>
            <p:txBody>
              <a:bodyPr wrap="none">
                <a:spAutoFit/>
              </a:bodyPr>
              <a:lstStyle/>
              <a:p>
                <a:pPr algn="ctr"/>
                <a:r>
                  <a:rPr lang="en-US">
                    <a:solidFill>
                      <a:srgbClr val="095F24"/>
                    </a:solidFill>
                  </a:rPr>
                  <a:t>IT Mgmt</a:t>
                </a:r>
              </a:p>
            </p:txBody>
          </p:sp>
          <p:pic>
            <p:nvPicPr>
              <p:cNvPr id="127025" name="Picture 49" descr="DriveSat_OB2"/>
              <p:cNvPicPr>
                <a:picLocks noChangeAspect="1" noChangeArrowheads="1"/>
              </p:cNvPicPr>
              <p:nvPr/>
            </p:nvPicPr>
            <p:blipFill>
              <a:blip r:embed="rId13" cstate="print"/>
              <a:srcRect/>
              <a:stretch>
                <a:fillRect/>
              </a:stretch>
            </p:blipFill>
            <p:spPr bwMode="auto">
              <a:xfrm>
                <a:off x="4952" y="2402"/>
                <a:ext cx="390" cy="306"/>
              </a:xfrm>
              <a:prstGeom prst="rect">
                <a:avLst/>
              </a:prstGeom>
              <a:noFill/>
            </p:spPr>
          </p:pic>
          <p:pic>
            <p:nvPicPr>
              <p:cNvPr id="127026" name="Picture 50" descr="DriveSat_OB2"/>
              <p:cNvPicPr>
                <a:picLocks noChangeAspect="1" noChangeArrowheads="1"/>
              </p:cNvPicPr>
              <p:nvPr/>
            </p:nvPicPr>
            <p:blipFill>
              <a:blip r:embed="rId13" cstate="print"/>
              <a:srcRect/>
              <a:stretch>
                <a:fillRect/>
              </a:stretch>
            </p:blipFill>
            <p:spPr bwMode="auto">
              <a:xfrm>
                <a:off x="4903" y="2451"/>
                <a:ext cx="390" cy="306"/>
              </a:xfrm>
              <a:prstGeom prst="rect">
                <a:avLst/>
              </a:prstGeom>
              <a:noFill/>
            </p:spPr>
          </p:pic>
          <p:pic>
            <p:nvPicPr>
              <p:cNvPr id="127027" name="Picture 51" descr="DriveSat_OB2"/>
              <p:cNvPicPr>
                <a:picLocks noChangeAspect="1" noChangeArrowheads="1"/>
              </p:cNvPicPr>
              <p:nvPr/>
            </p:nvPicPr>
            <p:blipFill>
              <a:blip r:embed="rId14" cstate="print"/>
              <a:srcRect/>
              <a:stretch>
                <a:fillRect/>
              </a:stretch>
            </p:blipFill>
            <p:spPr bwMode="auto">
              <a:xfrm>
                <a:off x="4855" y="2504"/>
                <a:ext cx="397" cy="312"/>
              </a:xfrm>
              <a:prstGeom prst="rect">
                <a:avLst/>
              </a:prstGeom>
              <a:noFill/>
            </p:spPr>
          </p:pic>
        </p:gr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83"/>
                                        </p:tgtEl>
                                        <p:attrNameLst>
                                          <p:attrName>style.visibility</p:attrName>
                                        </p:attrNameLst>
                                      </p:cBhvr>
                                      <p:to>
                                        <p:strVal val="visible"/>
                                      </p:to>
                                    </p:set>
                                    <p:anim calcmode="lin" valueType="num">
                                      <p:cBhvr additive="base">
                                        <p:cTn id="7" dur="500" fill="hold"/>
                                        <p:tgtEl>
                                          <p:spTgt spid="126983"/>
                                        </p:tgtEl>
                                        <p:attrNameLst>
                                          <p:attrName>ppt_x</p:attrName>
                                        </p:attrNameLst>
                                      </p:cBhvr>
                                      <p:tavLst>
                                        <p:tav tm="0">
                                          <p:val>
                                            <p:strVal val="#ppt_x"/>
                                          </p:val>
                                        </p:tav>
                                        <p:tav tm="100000">
                                          <p:val>
                                            <p:strVal val="#ppt_x"/>
                                          </p:val>
                                        </p:tav>
                                      </p:tavLst>
                                    </p:anim>
                                    <p:anim calcmode="lin" valueType="num">
                                      <p:cBhvr additive="base">
                                        <p:cTn id="8" dur="500" fill="hold"/>
                                        <p:tgtEl>
                                          <p:spTgt spid="12698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6981"/>
                                        </p:tgtEl>
                                        <p:attrNameLst>
                                          <p:attrName>style.visibility</p:attrName>
                                        </p:attrNameLst>
                                      </p:cBhvr>
                                      <p:to>
                                        <p:strVal val="visible"/>
                                      </p:to>
                                    </p:set>
                                    <p:anim calcmode="lin" valueType="num">
                                      <p:cBhvr additive="base">
                                        <p:cTn id="23" dur="500" fill="hold"/>
                                        <p:tgtEl>
                                          <p:spTgt spid="126981"/>
                                        </p:tgtEl>
                                        <p:attrNameLst>
                                          <p:attrName>ppt_x</p:attrName>
                                        </p:attrNameLst>
                                      </p:cBhvr>
                                      <p:tavLst>
                                        <p:tav tm="0">
                                          <p:val>
                                            <p:strVal val="#ppt_x"/>
                                          </p:val>
                                        </p:tav>
                                        <p:tav tm="100000">
                                          <p:val>
                                            <p:strVal val="#ppt_x"/>
                                          </p:val>
                                        </p:tav>
                                      </p:tavLst>
                                    </p:anim>
                                    <p:anim calcmode="lin" valueType="num">
                                      <p:cBhvr additive="base">
                                        <p:cTn id="24" dur="500" fill="hold"/>
                                        <p:tgtEl>
                                          <p:spTgt spid="12698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p:bldP spid="12698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GEL Rounded Rectangle carrot"/>
          <p:cNvPicPr>
            <a:picLocks noChangeAspect="1" noChangeArrowheads="1"/>
          </p:cNvPicPr>
          <p:nvPr/>
        </p:nvPicPr>
        <p:blipFill>
          <a:blip r:embed="rId4" cstate="print"/>
          <a:srcRect/>
          <a:stretch>
            <a:fillRect/>
          </a:stretch>
        </p:blipFill>
        <p:spPr bwMode="auto">
          <a:xfrm>
            <a:off x="238125" y="906463"/>
            <a:ext cx="4419600" cy="3159125"/>
          </a:xfrm>
          <a:prstGeom prst="rect">
            <a:avLst/>
          </a:prstGeom>
          <a:noFill/>
        </p:spPr>
      </p:pic>
      <p:sp>
        <p:nvSpPr>
          <p:cNvPr id="131075" name="Rectangle 3"/>
          <p:cNvSpPr>
            <a:spLocks noGrp="1" noChangeArrowheads="1"/>
          </p:cNvSpPr>
          <p:nvPr>
            <p:ph type="title"/>
          </p:nvPr>
        </p:nvSpPr>
        <p:spPr>
          <a:xfrm>
            <a:off x="304800" y="152400"/>
            <a:ext cx="8229600" cy="1047750"/>
          </a:xfrm>
        </p:spPr>
        <p:txBody>
          <a:bodyPr/>
          <a:lstStyle/>
          <a:p>
            <a:r>
              <a:rPr lang="en-US" sz="3200" smtClean="0">
                <a:latin typeface="Segoe" pitchFamily="34" charset="0"/>
              </a:rPr>
              <a:t>Flexible Control Flow</a:t>
            </a:r>
          </a:p>
        </p:txBody>
      </p:sp>
      <p:pic>
        <p:nvPicPr>
          <p:cNvPr id="131076" name="Picture 4" descr="GEL Rounded Rectangle msyellow"/>
          <p:cNvPicPr>
            <a:picLocks noChangeAspect="1" noChangeArrowheads="1"/>
          </p:cNvPicPr>
          <p:nvPr/>
        </p:nvPicPr>
        <p:blipFill>
          <a:blip r:embed="rId5" cstate="print"/>
          <a:srcRect/>
          <a:stretch>
            <a:fillRect/>
          </a:stretch>
        </p:blipFill>
        <p:spPr bwMode="auto">
          <a:xfrm>
            <a:off x="1722438" y="3910013"/>
            <a:ext cx="5870575" cy="2947987"/>
          </a:xfrm>
          <a:prstGeom prst="rect">
            <a:avLst/>
          </a:prstGeom>
          <a:noFill/>
        </p:spPr>
      </p:pic>
      <p:sp>
        <p:nvSpPr>
          <p:cNvPr id="131077" name="Text Box 5"/>
          <p:cNvSpPr txBox="1">
            <a:spLocks noChangeArrowheads="1"/>
          </p:cNvSpPr>
          <p:nvPr/>
        </p:nvSpPr>
        <p:spPr bwMode="auto">
          <a:xfrm>
            <a:off x="3024188" y="4084638"/>
            <a:ext cx="3665537" cy="457200"/>
          </a:xfrm>
          <a:prstGeom prst="rect">
            <a:avLst/>
          </a:prstGeom>
          <a:noFill/>
          <a:ln w="9525">
            <a:noFill/>
            <a:miter lim="800000"/>
            <a:headEnd/>
            <a:tailEnd/>
          </a:ln>
          <a:effectLst/>
        </p:spPr>
        <p:txBody>
          <a:bodyPr>
            <a:spAutoFit/>
          </a:bodyPr>
          <a:lstStyle/>
          <a:p>
            <a:r>
              <a:rPr lang="en-US" sz="2400" b="1">
                <a:solidFill>
                  <a:srgbClr val="095F24"/>
                </a:solidFill>
                <a:latin typeface="Trebuchet MS" pitchFamily="34" charset="0"/>
              </a:rPr>
              <a:t>Rules-driven Activities</a:t>
            </a:r>
          </a:p>
        </p:txBody>
      </p:sp>
      <p:sp>
        <p:nvSpPr>
          <p:cNvPr id="131078" name="AutoShape 6"/>
          <p:cNvSpPr>
            <a:spLocks noChangeArrowheads="1"/>
          </p:cNvSpPr>
          <p:nvPr/>
        </p:nvSpPr>
        <p:spPr bwMode="auto">
          <a:xfrm>
            <a:off x="3681413" y="5192713"/>
            <a:ext cx="990600" cy="304800"/>
          </a:xfrm>
          <a:prstGeom prst="roundRect">
            <a:avLst>
              <a:gd name="adj" fmla="val 16667"/>
            </a:avLst>
          </a:prstGeom>
          <a:solidFill>
            <a:schemeClr val="accent1"/>
          </a:solidFill>
          <a:ln w="9525" algn="ctr">
            <a:solidFill>
              <a:schemeClr val="tx1"/>
            </a:solidFill>
            <a:round/>
            <a:headEnd/>
            <a:tailEnd/>
          </a:ln>
          <a:effectLst/>
        </p:spPr>
        <p:txBody>
          <a:bodyPr wrap="none" anchor="ctr"/>
          <a:lstStyle/>
          <a:p>
            <a:pPr algn="ctr"/>
            <a:r>
              <a:rPr lang="en-US" sz="1400" b="1">
                <a:solidFill>
                  <a:srgbClr val="095F24"/>
                </a:solidFill>
                <a:latin typeface="Trebuchet MS" pitchFamily="34" charset="0"/>
              </a:rPr>
              <a:t>Step2</a:t>
            </a:r>
          </a:p>
        </p:txBody>
      </p:sp>
      <p:sp>
        <p:nvSpPr>
          <p:cNvPr id="131079" name="AutoShape 7"/>
          <p:cNvSpPr>
            <a:spLocks noChangeArrowheads="1"/>
          </p:cNvSpPr>
          <p:nvPr/>
        </p:nvSpPr>
        <p:spPr bwMode="auto">
          <a:xfrm>
            <a:off x="3681413" y="4516438"/>
            <a:ext cx="990600" cy="304800"/>
          </a:xfrm>
          <a:prstGeom prst="roundRect">
            <a:avLst>
              <a:gd name="adj" fmla="val 16667"/>
            </a:avLst>
          </a:prstGeom>
          <a:solidFill>
            <a:schemeClr val="accent1"/>
          </a:solidFill>
          <a:ln w="9525" algn="ctr">
            <a:solidFill>
              <a:schemeClr val="tx1"/>
            </a:solidFill>
            <a:round/>
            <a:headEnd/>
            <a:tailEnd/>
          </a:ln>
          <a:effectLst/>
        </p:spPr>
        <p:txBody>
          <a:bodyPr wrap="none" anchor="ctr"/>
          <a:lstStyle/>
          <a:p>
            <a:pPr algn="ctr"/>
            <a:r>
              <a:rPr lang="en-US" sz="1400" b="1">
                <a:solidFill>
                  <a:srgbClr val="095F24"/>
                </a:solidFill>
                <a:latin typeface="Trebuchet MS" pitchFamily="34" charset="0"/>
              </a:rPr>
              <a:t>Step1</a:t>
            </a:r>
          </a:p>
        </p:txBody>
      </p:sp>
      <p:sp>
        <p:nvSpPr>
          <p:cNvPr id="131080" name="Text Box 8"/>
          <p:cNvSpPr txBox="1">
            <a:spLocks noChangeArrowheads="1"/>
          </p:cNvSpPr>
          <p:nvPr/>
        </p:nvSpPr>
        <p:spPr bwMode="auto">
          <a:xfrm>
            <a:off x="2544763" y="4465638"/>
            <a:ext cx="725487" cy="336550"/>
          </a:xfrm>
          <a:prstGeom prst="rect">
            <a:avLst/>
          </a:prstGeom>
          <a:noFill/>
          <a:ln w="9525">
            <a:noFill/>
            <a:miter lim="800000"/>
            <a:headEnd/>
            <a:tailEnd/>
          </a:ln>
          <a:effectLst/>
        </p:spPr>
        <p:txBody>
          <a:bodyPr wrap="none">
            <a:spAutoFit/>
          </a:bodyPr>
          <a:lstStyle/>
          <a:p>
            <a:r>
              <a:rPr lang="en-US" sz="1600" b="1">
                <a:latin typeface="Trebuchet MS" pitchFamily="34" charset="0"/>
              </a:rPr>
              <a:t>Rule1</a:t>
            </a:r>
          </a:p>
        </p:txBody>
      </p:sp>
      <p:sp>
        <p:nvSpPr>
          <p:cNvPr id="131081" name="Text Box 9"/>
          <p:cNvSpPr txBox="1">
            <a:spLocks noChangeArrowheads="1"/>
          </p:cNvSpPr>
          <p:nvPr/>
        </p:nvSpPr>
        <p:spPr bwMode="auto">
          <a:xfrm>
            <a:off x="2522538" y="5205413"/>
            <a:ext cx="725487" cy="336550"/>
          </a:xfrm>
          <a:prstGeom prst="rect">
            <a:avLst/>
          </a:prstGeom>
          <a:noFill/>
          <a:ln w="9525">
            <a:noFill/>
            <a:miter lim="800000"/>
            <a:headEnd/>
            <a:tailEnd/>
          </a:ln>
          <a:effectLst/>
        </p:spPr>
        <p:txBody>
          <a:bodyPr wrap="none">
            <a:spAutoFit/>
          </a:bodyPr>
          <a:lstStyle/>
          <a:p>
            <a:r>
              <a:rPr lang="en-US" sz="1600" b="1">
                <a:latin typeface="Trebuchet MS" pitchFamily="34" charset="0"/>
              </a:rPr>
              <a:t>Rule2</a:t>
            </a:r>
          </a:p>
        </p:txBody>
      </p:sp>
      <p:sp>
        <p:nvSpPr>
          <p:cNvPr id="131082" name="Text Box 10"/>
          <p:cNvSpPr txBox="1">
            <a:spLocks noChangeArrowheads="1"/>
          </p:cNvSpPr>
          <p:nvPr/>
        </p:nvSpPr>
        <p:spPr bwMode="auto">
          <a:xfrm>
            <a:off x="2476500" y="4830763"/>
            <a:ext cx="620713" cy="346075"/>
          </a:xfrm>
          <a:prstGeom prst="rect">
            <a:avLst/>
          </a:prstGeom>
          <a:solidFill>
            <a:schemeClr val="bg2"/>
          </a:solidFill>
          <a:ln w="9525">
            <a:solidFill>
              <a:schemeClr val="tx2"/>
            </a:solidFill>
            <a:miter lim="800000"/>
            <a:headEnd/>
            <a:tailEnd/>
          </a:ln>
          <a:effectLst/>
        </p:spPr>
        <p:txBody>
          <a:bodyPr wrap="none">
            <a:spAutoFit/>
          </a:bodyPr>
          <a:lstStyle/>
          <a:p>
            <a:r>
              <a:rPr lang="en-US" sz="1600" b="1">
                <a:solidFill>
                  <a:schemeClr val="bg1"/>
                </a:solidFill>
                <a:latin typeface="Trebuchet MS" pitchFamily="34" charset="0"/>
              </a:rPr>
              <a:t>Data</a:t>
            </a:r>
          </a:p>
        </p:txBody>
      </p:sp>
      <p:sp>
        <p:nvSpPr>
          <p:cNvPr id="131083" name="Text Box 11"/>
          <p:cNvSpPr txBox="1">
            <a:spLocks noChangeArrowheads="1"/>
          </p:cNvSpPr>
          <p:nvPr/>
        </p:nvSpPr>
        <p:spPr bwMode="auto">
          <a:xfrm>
            <a:off x="4805363" y="4552950"/>
            <a:ext cx="2306637" cy="1006475"/>
          </a:xfrm>
          <a:prstGeom prst="rect">
            <a:avLst/>
          </a:prstGeom>
          <a:noFill/>
          <a:ln w="9525">
            <a:noFill/>
            <a:miter lim="800000"/>
            <a:headEnd/>
            <a:tailEnd/>
          </a:ln>
          <a:effectLst/>
        </p:spPr>
        <p:txBody>
          <a:bodyPr wrap="none">
            <a:spAutoFit/>
          </a:bodyPr>
          <a:lstStyle/>
          <a:p>
            <a:r>
              <a:rPr lang="en-US" sz="2000" b="1">
                <a:latin typeface="Trebuchet MS" pitchFamily="34" charset="0"/>
              </a:rPr>
              <a:t>Rules + data state</a:t>
            </a:r>
          </a:p>
          <a:p>
            <a:r>
              <a:rPr lang="en-US" sz="2000" b="1">
                <a:latin typeface="Trebuchet MS" pitchFamily="34" charset="0"/>
              </a:rPr>
              <a:t>drive processing </a:t>
            </a:r>
          </a:p>
          <a:p>
            <a:r>
              <a:rPr lang="en-US" sz="2000" b="1">
                <a:latin typeface="Trebuchet MS" pitchFamily="34" charset="0"/>
              </a:rPr>
              <a:t>order</a:t>
            </a:r>
          </a:p>
        </p:txBody>
      </p:sp>
      <p:pic>
        <p:nvPicPr>
          <p:cNvPr id="131084" name="Picture 12" descr="Gel - Gel2 arrow steelgray"/>
          <p:cNvPicPr>
            <a:picLocks noChangeAspect="1" noChangeArrowheads="1"/>
          </p:cNvPicPr>
          <p:nvPr/>
        </p:nvPicPr>
        <p:blipFill>
          <a:blip r:embed="rId6" cstate="print"/>
          <a:srcRect/>
          <a:stretch>
            <a:fillRect/>
          </a:stretch>
        </p:blipFill>
        <p:spPr bwMode="auto">
          <a:xfrm>
            <a:off x="3228975" y="4497388"/>
            <a:ext cx="401638" cy="344487"/>
          </a:xfrm>
          <a:prstGeom prst="rect">
            <a:avLst/>
          </a:prstGeom>
          <a:noFill/>
        </p:spPr>
      </p:pic>
      <p:pic>
        <p:nvPicPr>
          <p:cNvPr id="131085" name="Picture 13" descr="Gel - Gel2 arrow steelgray"/>
          <p:cNvPicPr>
            <a:picLocks noChangeAspect="1" noChangeArrowheads="1"/>
          </p:cNvPicPr>
          <p:nvPr/>
        </p:nvPicPr>
        <p:blipFill>
          <a:blip r:embed="rId6" cstate="print"/>
          <a:srcRect/>
          <a:stretch>
            <a:fillRect/>
          </a:stretch>
        </p:blipFill>
        <p:spPr bwMode="auto">
          <a:xfrm>
            <a:off x="3227388" y="5173663"/>
            <a:ext cx="401637" cy="344487"/>
          </a:xfrm>
          <a:prstGeom prst="rect">
            <a:avLst/>
          </a:prstGeom>
          <a:noFill/>
        </p:spPr>
      </p:pic>
      <p:sp>
        <p:nvSpPr>
          <p:cNvPr id="131086" name="Text Box 14"/>
          <p:cNvSpPr txBox="1">
            <a:spLocks noChangeArrowheads="1"/>
          </p:cNvSpPr>
          <p:nvPr/>
        </p:nvSpPr>
        <p:spPr bwMode="auto">
          <a:xfrm>
            <a:off x="2501900" y="5530850"/>
            <a:ext cx="4667250" cy="1311275"/>
          </a:xfrm>
          <a:prstGeom prst="rect">
            <a:avLst/>
          </a:prstGeom>
          <a:noFill/>
          <a:ln w="9525">
            <a:noFill/>
            <a:miter lim="800000"/>
            <a:headEnd/>
            <a:tailEnd/>
          </a:ln>
          <a:effectLst/>
        </p:spPr>
        <p:txBody>
          <a:bodyPr>
            <a:spAutoFit/>
          </a:bodyPr>
          <a:lstStyle/>
          <a:p>
            <a:pPr>
              <a:buFontTx/>
              <a:buChar char="•"/>
            </a:pPr>
            <a:r>
              <a:rPr lang="en-US" sz="2000">
                <a:latin typeface="Trebuchet MS" pitchFamily="34" charset="0"/>
              </a:rPr>
              <a:t>Data-driven</a:t>
            </a:r>
          </a:p>
          <a:p>
            <a:pPr>
              <a:buFontTx/>
              <a:buChar char="•"/>
            </a:pPr>
            <a:r>
              <a:rPr lang="en-US" sz="2000">
                <a:latin typeface="Trebuchet MS" pitchFamily="34" charset="0"/>
              </a:rPr>
              <a:t>Simple Conditions, complex Policies </a:t>
            </a:r>
          </a:p>
          <a:p>
            <a:pPr>
              <a:buFontTx/>
              <a:buChar char="•"/>
            </a:pPr>
            <a:r>
              <a:rPr lang="en-US" sz="2000">
                <a:latin typeface="Trebuchet MS" pitchFamily="34" charset="0"/>
              </a:rPr>
              <a:t>Constrained Activity Group</a:t>
            </a:r>
          </a:p>
          <a:p>
            <a:endParaRPr lang="en-US" sz="2000">
              <a:latin typeface="Trebuchet MS" pitchFamily="34" charset="0"/>
            </a:endParaRPr>
          </a:p>
        </p:txBody>
      </p:sp>
      <p:sp>
        <p:nvSpPr>
          <p:cNvPr id="131087" name="AutoShape 15"/>
          <p:cNvSpPr>
            <a:spLocks noChangeArrowheads="1"/>
          </p:cNvSpPr>
          <p:nvPr/>
        </p:nvSpPr>
        <p:spPr bwMode="auto">
          <a:xfrm>
            <a:off x="2336800" y="5565775"/>
            <a:ext cx="4716463" cy="1063625"/>
          </a:xfrm>
          <a:prstGeom prst="roundRect">
            <a:avLst>
              <a:gd name="adj" fmla="val 16667"/>
            </a:avLst>
          </a:prstGeom>
          <a:noFill/>
          <a:ln w="12700" algn="ctr">
            <a:solidFill>
              <a:schemeClr val="tx1"/>
            </a:solidFill>
            <a:round/>
            <a:headEnd/>
            <a:tailEnd/>
          </a:ln>
          <a:effectLst/>
        </p:spPr>
        <p:txBody>
          <a:bodyPr wrap="none" anchor="ctr"/>
          <a:lstStyle/>
          <a:p>
            <a:endParaRPr lang="en-US"/>
          </a:p>
        </p:txBody>
      </p:sp>
      <p:pic>
        <p:nvPicPr>
          <p:cNvPr id="131088" name="Picture 16" descr="GEL Rounded Rectangle carrot"/>
          <p:cNvPicPr>
            <a:picLocks noChangeAspect="1" noChangeArrowheads="1"/>
          </p:cNvPicPr>
          <p:nvPr/>
        </p:nvPicPr>
        <p:blipFill>
          <a:blip r:embed="rId4" cstate="print"/>
          <a:srcRect/>
          <a:stretch>
            <a:fillRect/>
          </a:stretch>
        </p:blipFill>
        <p:spPr bwMode="auto">
          <a:xfrm>
            <a:off x="4724400" y="884238"/>
            <a:ext cx="4419600" cy="3159125"/>
          </a:xfrm>
          <a:prstGeom prst="rect">
            <a:avLst/>
          </a:prstGeom>
          <a:noFill/>
        </p:spPr>
      </p:pic>
      <p:sp>
        <p:nvSpPr>
          <p:cNvPr id="131089" name="Text Box 17"/>
          <p:cNvSpPr txBox="1">
            <a:spLocks noChangeArrowheads="1"/>
          </p:cNvSpPr>
          <p:nvPr/>
        </p:nvSpPr>
        <p:spPr bwMode="auto">
          <a:xfrm>
            <a:off x="5156200" y="1084263"/>
            <a:ext cx="3987800" cy="457200"/>
          </a:xfrm>
          <a:prstGeom prst="rect">
            <a:avLst/>
          </a:prstGeom>
          <a:noFill/>
          <a:ln w="9525">
            <a:noFill/>
            <a:miter lim="800000"/>
            <a:headEnd/>
            <a:tailEnd/>
          </a:ln>
          <a:effectLst/>
        </p:spPr>
        <p:txBody>
          <a:bodyPr>
            <a:spAutoFit/>
          </a:bodyPr>
          <a:lstStyle/>
          <a:p>
            <a:r>
              <a:rPr lang="en-US" sz="2400" b="1">
                <a:solidFill>
                  <a:srgbClr val="095F24"/>
                </a:solidFill>
                <a:latin typeface="Trebuchet MS" pitchFamily="34" charset="0"/>
              </a:rPr>
              <a:t>State Machine Workflow</a:t>
            </a:r>
          </a:p>
        </p:txBody>
      </p:sp>
      <p:grpSp>
        <p:nvGrpSpPr>
          <p:cNvPr id="2" name="Group 18"/>
          <p:cNvGrpSpPr>
            <a:grpSpLocks/>
          </p:cNvGrpSpPr>
          <p:nvPr/>
        </p:nvGrpSpPr>
        <p:grpSpPr bwMode="auto">
          <a:xfrm>
            <a:off x="5927725" y="2252663"/>
            <a:ext cx="946150" cy="519112"/>
            <a:chOff x="4652" y="2122"/>
            <a:chExt cx="596" cy="327"/>
          </a:xfrm>
        </p:grpSpPr>
        <p:sp>
          <p:nvSpPr>
            <p:cNvPr id="131091" name="Oval 19"/>
            <p:cNvSpPr>
              <a:spLocks noChangeArrowheads="1"/>
            </p:cNvSpPr>
            <p:nvPr/>
          </p:nvSpPr>
          <p:spPr bwMode="auto">
            <a:xfrm>
              <a:off x="4652" y="2122"/>
              <a:ext cx="596" cy="327"/>
            </a:xfrm>
            <a:prstGeom prst="ellipse">
              <a:avLst/>
            </a:prstGeom>
            <a:solidFill>
              <a:schemeClr val="bg2"/>
            </a:solidFill>
            <a:ln w="12700" algn="ctr">
              <a:solidFill>
                <a:schemeClr val="tx2"/>
              </a:solidFill>
              <a:round/>
              <a:headEnd/>
              <a:tailEnd/>
            </a:ln>
            <a:effectLst/>
          </p:spPr>
          <p:txBody>
            <a:bodyPr wrap="none" anchor="ctr"/>
            <a:lstStyle/>
            <a:p>
              <a:endParaRPr lang="en-US"/>
            </a:p>
          </p:txBody>
        </p:sp>
        <p:sp>
          <p:nvSpPr>
            <p:cNvPr id="131092" name="AutoShape 20"/>
            <p:cNvSpPr>
              <a:spLocks noChangeArrowheads="1"/>
            </p:cNvSpPr>
            <p:nvPr/>
          </p:nvSpPr>
          <p:spPr bwMode="auto">
            <a:xfrm>
              <a:off x="4733" y="2217"/>
              <a:ext cx="422" cy="155"/>
            </a:xfrm>
            <a:prstGeom prst="roundRect">
              <a:avLst>
                <a:gd name="adj" fmla="val 16667"/>
              </a:avLst>
            </a:prstGeom>
            <a:solidFill>
              <a:schemeClr val="accent1"/>
            </a:solidFill>
            <a:ln w="9525" algn="ctr">
              <a:solidFill>
                <a:schemeClr val="tx2"/>
              </a:solidFill>
              <a:round/>
              <a:headEnd/>
              <a:tailEnd/>
            </a:ln>
            <a:effectLst/>
          </p:spPr>
          <p:txBody>
            <a:bodyPr wrap="none" anchor="ctr"/>
            <a:lstStyle/>
            <a:p>
              <a:pPr algn="ctr"/>
              <a:r>
                <a:rPr lang="en-US" sz="1400" b="1">
                  <a:solidFill>
                    <a:srgbClr val="095F24"/>
                  </a:solidFill>
                  <a:latin typeface="Trebuchet MS" pitchFamily="34" charset="0"/>
                </a:rPr>
                <a:t>State2</a:t>
              </a:r>
            </a:p>
          </p:txBody>
        </p:sp>
      </p:grpSp>
      <p:grpSp>
        <p:nvGrpSpPr>
          <p:cNvPr id="3" name="Group 21"/>
          <p:cNvGrpSpPr>
            <a:grpSpLocks/>
          </p:cNvGrpSpPr>
          <p:nvPr/>
        </p:nvGrpSpPr>
        <p:grpSpPr bwMode="auto">
          <a:xfrm>
            <a:off x="5921375" y="1627188"/>
            <a:ext cx="946150" cy="519112"/>
            <a:chOff x="4648" y="1728"/>
            <a:chExt cx="596" cy="327"/>
          </a:xfrm>
        </p:grpSpPr>
        <p:sp>
          <p:nvSpPr>
            <p:cNvPr id="131094" name="Oval 22"/>
            <p:cNvSpPr>
              <a:spLocks noChangeArrowheads="1"/>
            </p:cNvSpPr>
            <p:nvPr/>
          </p:nvSpPr>
          <p:spPr bwMode="auto">
            <a:xfrm>
              <a:off x="4648" y="1728"/>
              <a:ext cx="596" cy="327"/>
            </a:xfrm>
            <a:prstGeom prst="ellipse">
              <a:avLst/>
            </a:prstGeom>
            <a:solidFill>
              <a:schemeClr val="bg2"/>
            </a:solidFill>
            <a:ln w="12700" algn="ctr">
              <a:solidFill>
                <a:schemeClr val="tx2"/>
              </a:solidFill>
              <a:round/>
              <a:headEnd/>
              <a:tailEnd/>
            </a:ln>
            <a:effectLst/>
          </p:spPr>
          <p:txBody>
            <a:bodyPr wrap="none" anchor="ctr"/>
            <a:lstStyle/>
            <a:p>
              <a:endParaRPr lang="en-US"/>
            </a:p>
          </p:txBody>
        </p:sp>
        <p:sp>
          <p:nvSpPr>
            <p:cNvPr id="131095" name="AutoShape 23"/>
            <p:cNvSpPr>
              <a:spLocks noChangeArrowheads="1"/>
            </p:cNvSpPr>
            <p:nvPr/>
          </p:nvSpPr>
          <p:spPr bwMode="auto">
            <a:xfrm>
              <a:off x="4724" y="1813"/>
              <a:ext cx="412" cy="153"/>
            </a:xfrm>
            <a:prstGeom prst="roundRect">
              <a:avLst>
                <a:gd name="adj" fmla="val 16667"/>
              </a:avLst>
            </a:prstGeom>
            <a:solidFill>
              <a:schemeClr val="accent1"/>
            </a:solidFill>
            <a:ln w="9525" algn="ctr">
              <a:solidFill>
                <a:schemeClr val="tx2"/>
              </a:solidFill>
              <a:round/>
              <a:headEnd/>
              <a:tailEnd/>
            </a:ln>
            <a:effectLst/>
          </p:spPr>
          <p:txBody>
            <a:bodyPr wrap="none" anchor="ctr"/>
            <a:lstStyle/>
            <a:p>
              <a:pPr algn="ctr"/>
              <a:r>
                <a:rPr lang="en-US" sz="1400" b="1">
                  <a:solidFill>
                    <a:srgbClr val="095F24"/>
                  </a:solidFill>
                  <a:latin typeface="Trebuchet MS" pitchFamily="34" charset="0"/>
                </a:rPr>
                <a:t>State1</a:t>
              </a:r>
            </a:p>
          </p:txBody>
        </p:sp>
      </p:grpSp>
      <p:sp>
        <p:nvSpPr>
          <p:cNvPr id="131096" name="Text Box 24"/>
          <p:cNvSpPr txBox="1">
            <a:spLocks noChangeArrowheads="1"/>
          </p:cNvSpPr>
          <p:nvPr/>
        </p:nvSpPr>
        <p:spPr bwMode="auto">
          <a:xfrm>
            <a:off x="4810125" y="1739900"/>
            <a:ext cx="727075" cy="336550"/>
          </a:xfrm>
          <a:prstGeom prst="rect">
            <a:avLst/>
          </a:prstGeom>
          <a:noFill/>
          <a:ln w="9525" algn="ctr">
            <a:noFill/>
            <a:miter lim="800000"/>
            <a:headEnd/>
            <a:tailEnd/>
          </a:ln>
          <a:effectLst/>
        </p:spPr>
        <p:txBody>
          <a:bodyPr wrap="none">
            <a:spAutoFit/>
          </a:bodyPr>
          <a:lstStyle/>
          <a:p>
            <a:r>
              <a:rPr lang="en-US" sz="1600" b="1">
                <a:latin typeface="Trebuchet MS" pitchFamily="34" charset="0"/>
              </a:rPr>
              <a:t>Event</a:t>
            </a:r>
          </a:p>
        </p:txBody>
      </p:sp>
      <p:sp>
        <p:nvSpPr>
          <p:cNvPr id="131097" name="Text Box 25"/>
          <p:cNvSpPr txBox="1">
            <a:spLocks noChangeArrowheads="1"/>
          </p:cNvSpPr>
          <p:nvPr/>
        </p:nvSpPr>
        <p:spPr bwMode="auto">
          <a:xfrm>
            <a:off x="4826000" y="2312988"/>
            <a:ext cx="727075" cy="336550"/>
          </a:xfrm>
          <a:prstGeom prst="rect">
            <a:avLst/>
          </a:prstGeom>
          <a:noFill/>
          <a:ln w="9525" algn="ctr">
            <a:noFill/>
            <a:miter lim="800000"/>
            <a:headEnd/>
            <a:tailEnd/>
          </a:ln>
          <a:effectLst/>
        </p:spPr>
        <p:txBody>
          <a:bodyPr wrap="none">
            <a:spAutoFit/>
          </a:bodyPr>
          <a:lstStyle/>
          <a:p>
            <a:r>
              <a:rPr lang="en-US" sz="1600" b="1">
                <a:latin typeface="Trebuchet MS" pitchFamily="34" charset="0"/>
              </a:rPr>
              <a:t>Event</a:t>
            </a:r>
          </a:p>
        </p:txBody>
      </p:sp>
      <p:sp>
        <p:nvSpPr>
          <p:cNvPr id="131098" name="Line 26"/>
          <p:cNvSpPr>
            <a:spLocks noChangeShapeType="1"/>
          </p:cNvSpPr>
          <p:nvPr/>
        </p:nvSpPr>
        <p:spPr bwMode="auto">
          <a:xfrm>
            <a:off x="5588000" y="1931988"/>
            <a:ext cx="152400" cy="0"/>
          </a:xfrm>
          <a:prstGeom prst="line">
            <a:avLst/>
          </a:prstGeom>
          <a:noFill/>
          <a:ln w="9525">
            <a:noFill/>
            <a:round/>
            <a:headEnd/>
            <a:tailEnd type="triangle" w="med" len="med"/>
          </a:ln>
          <a:effectLst/>
        </p:spPr>
        <p:txBody>
          <a:bodyPr wrap="none" anchor="ctr"/>
          <a:lstStyle/>
          <a:p>
            <a:endParaRPr lang="en-US"/>
          </a:p>
        </p:txBody>
      </p:sp>
      <p:sp>
        <p:nvSpPr>
          <p:cNvPr id="131099" name="Text Box 27"/>
          <p:cNvSpPr txBox="1">
            <a:spLocks noChangeArrowheads="1"/>
          </p:cNvSpPr>
          <p:nvPr/>
        </p:nvSpPr>
        <p:spPr bwMode="auto">
          <a:xfrm>
            <a:off x="7140575" y="1408113"/>
            <a:ext cx="1739900" cy="1311275"/>
          </a:xfrm>
          <a:prstGeom prst="rect">
            <a:avLst/>
          </a:prstGeom>
          <a:noFill/>
          <a:ln w="9525">
            <a:noFill/>
            <a:miter lim="800000"/>
            <a:headEnd/>
            <a:tailEnd/>
          </a:ln>
          <a:effectLst/>
        </p:spPr>
        <p:txBody>
          <a:bodyPr>
            <a:spAutoFit/>
          </a:bodyPr>
          <a:lstStyle/>
          <a:p>
            <a:r>
              <a:rPr lang="en-US" sz="2000" b="1">
                <a:latin typeface="Trebuchet MS" pitchFamily="34" charset="0"/>
              </a:rPr>
              <a:t>External </a:t>
            </a:r>
          </a:p>
          <a:p>
            <a:r>
              <a:rPr lang="en-US" sz="2000" b="1">
                <a:latin typeface="Trebuchet MS" pitchFamily="34" charset="0"/>
              </a:rPr>
              <a:t>events drive </a:t>
            </a:r>
          </a:p>
          <a:p>
            <a:r>
              <a:rPr lang="en-US" sz="2000" b="1">
                <a:latin typeface="Trebuchet MS" pitchFamily="34" charset="0"/>
              </a:rPr>
              <a:t>processing</a:t>
            </a:r>
          </a:p>
          <a:p>
            <a:r>
              <a:rPr lang="en-US" sz="2000" b="1">
                <a:latin typeface="Trebuchet MS" pitchFamily="34" charset="0"/>
              </a:rPr>
              <a:t>order</a:t>
            </a:r>
          </a:p>
        </p:txBody>
      </p:sp>
      <p:pic>
        <p:nvPicPr>
          <p:cNvPr id="131100" name="Picture 28" descr="Gel - Gel2 arrow steelgray"/>
          <p:cNvPicPr>
            <a:picLocks noChangeAspect="1" noChangeArrowheads="1"/>
          </p:cNvPicPr>
          <p:nvPr/>
        </p:nvPicPr>
        <p:blipFill>
          <a:blip r:embed="rId6" cstate="print"/>
          <a:srcRect/>
          <a:stretch>
            <a:fillRect/>
          </a:stretch>
        </p:blipFill>
        <p:spPr bwMode="auto">
          <a:xfrm>
            <a:off x="5470525" y="2362200"/>
            <a:ext cx="401638" cy="344488"/>
          </a:xfrm>
          <a:prstGeom prst="rect">
            <a:avLst/>
          </a:prstGeom>
          <a:noFill/>
        </p:spPr>
      </p:pic>
      <p:pic>
        <p:nvPicPr>
          <p:cNvPr id="131101" name="Picture 29" descr="Gel - Gel2 arrow steelgray"/>
          <p:cNvPicPr>
            <a:picLocks noChangeAspect="1" noChangeArrowheads="1"/>
          </p:cNvPicPr>
          <p:nvPr/>
        </p:nvPicPr>
        <p:blipFill>
          <a:blip r:embed="rId6" cstate="print"/>
          <a:srcRect/>
          <a:stretch>
            <a:fillRect/>
          </a:stretch>
        </p:blipFill>
        <p:spPr bwMode="auto">
          <a:xfrm>
            <a:off x="5480050" y="1766888"/>
            <a:ext cx="401638" cy="344487"/>
          </a:xfrm>
          <a:prstGeom prst="rect">
            <a:avLst/>
          </a:prstGeom>
          <a:noFill/>
        </p:spPr>
      </p:pic>
      <p:sp>
        <p:nvSpPr>
          <p:cNvPr id="131102" name="AutoShape 30"/>
          <p:cNvSpPr>
            <a:spLocks noChangeArrowheads="1"/>
          </p:cNvSpPr>
          <p:nvPr/>
        </p:nvSpPr>
        <p:spPr bwMode="auto">
          <a:xfrm>
            <a:off x="6853238" y="1793875"/>
            <a:ext cx="258762" cy="793750"/>
          </a:xfrm>
          <a:prstGeom prst="curvedLeftArrow">
            <a:avLst>
              <a:gd name="adj1" fmla="val 61350"/>
              <a:gd name="adj2" fmla="val 122700"/>
              <a:gd name="adj3" fmla="val 33333"/>
            </a:avLst>
          </a:prstGeom>
          <a:solidFill>
            <a:schemeClr val="accent1"/>
          </a:solidFill>
          <a:ln w="12700">
            <a:solidFill>
              <a:schemeClr val="tx2"/>
            </a:solidFill>
            <a:miter lim="800000"/>
            <a:headEnd/>
            <a:tailEnd/>
          </a:ln>
          <a:effectLst/>
        </p:spPr>
        <p:txBody>
          <a:bodyPr wrap="none" anchor="ctr"/>
          <a:lstStyle/>
          <a:p>
            <a:endParaRPr lang="en-US"/>
          </a:p>
        </p:txBody>
      </p:sp>
      <p:sp>
        <p:nvSpPr>
          <p:cNvPr id="131103" name="Text Box 31"/>
          <p:cNvSpPr txBox="1">
            <a:spLocks noChangeArrowheads="1"/>
          </p:cNvSpPr>
          <p:nvPr/>
        </p:nvSpPr>
        <p:spPr bwMode="auto">
          <a:xfrm>
            <a:off x="4973638" y="2827338"/>
            <a:ext cx="4170362" cy="1006475"/>
          </a:xfrm>
          <a:prstGeom prst="rect">
            <a:avLst/>
          </a:prstGeom>
          <a:noFill/>
          <a:ln w="9525">
            <a:noFill/>
            <a:miter lim="800000"/>
            <a:headEnd/>
            <a:tailEnd/>
          </a:ln>
          <a:effectLst/>
        </p:spPr>
        <p:txBody>
          <a:bodyPr>
            <a:spAutoFit/>
          </a:bodyPr>
          <a:lstStyle/>
          <a:p>
            <a:pPr>
              <a:buFontTx/>
              <a:buChar char="•"/>
            </a:pPr>
            <a:r>
              <a:rPr lang="en-US" sz="2000">
                <a:latin typeface="Trebuchet MS" pitchFamily="34" charset="0"/>
              </a:rPr>
              <a:t>Reactive, event-driven</a:t>
            </a:r>
          </a:p>
          <a:p>
            <a:pPr>
              <a:buFontTx/>
              <a:buChar char="•"/>
            </a:pPr>
            <a:r>
              <a:rPr lang="en-US" sz="2000">
                <a:latin typeface="Trebuchet MS" pitchFamily="34" charset="0"/>
              </a:rPr>
              <a:t>Skip/re-work, exception handling</a:t>
            </a:r>
          </a:p>
          <a:p>
            <a:pPr>
              <a:buFontTx/>
              <a:buChar char="•"/>
            </a:pPr>
            <a:r>
              <a:rPr lang="en-US" sz="2000">
                <a:latin typeface="Trebuchet MS" pitchFamily="34" charset="0"/>
              </a:rPr>
              <a:t>Graph metaphor</a:t>
            </a:r>
          </a:p>
        </p:txBody>
      </p:sp>
      <p:sp>
        <p:nvSpPr>
          <p:cNvPr id="131104" name="AutoShape 32"/>
          <p:cNvSpPr>
            <a:spLocks noChangeArrowheads="1"/>
          </p:cNvSpPr>
          <p:nvPr/>
        </p:nvSpPr>
        <p:spPr bwMode="auto">
          <a:xfrm>
            <a:off x="4986338" y="2873375"/>
            <a:ext cx="3949700" cy="958850"/>
          </a:xfrm>
          <a:prstGeom prst="roundRect">
            <a:avLst>
              <a:gd name="adj" fmla="val 16667"/>
            </a:avLst>
          </a:prstGeom>
          <a:noFill/>
          <a:ln w="12700" algn="ctr">
            <a:solidFill>
              <a:schemeClr val="tx1"/>
            </a:solidFill>
            <a:round/>
            <a:headEnd/>
            <a:tailEnd/>
          </a:ln>
          <a:effectLst/>
        </p:spPr>
        <p:txBody>
          <a:bodyPr wrap="none" anchor="ctr"/>
          <a:lstStyle/>
          <a:p>
            <a:endParaRPr lang="en-US"/>
          </a:p>
        </p:txBody>
      </p:sp>
      <p:sp>
        <p:nvSpPr>
          <p:cNvPr id="131105" name="Text Box 33"/>
          <p:cNvSpPr txBox="1">
            <a:spLocks noChangeArrowheads="1"/>
          </p:cNvSpPr>
          <p:nvPr/>
        </p:nvSpPr>
        <p:spPr bwMode="auto">
          <a:xfrm>
            <a:off x="492125" y="1106488"/>
            <a:ext cx="3219450" cy="457200"/>
          </a:xfrm>
          <a:prstGeom prst="rect">
            <a:avLst/>
          </a:prstGeom>
          <a:noFill/>
          <a:ln w="9525">
            <a:noFill/>
            <a:miter lim="800000"/>
            <a:headEnd/>
            <a:tailEnd/>
          </a:ln>
          <a:effectLst/>
        </p:spPr>
        <p:txBody>
          <a:bodyPr>
            <a:spAutoFit/>
          </a:bodyPr>
          <a:lstStyle/>
          <a:p>
            <a:r>
              <a:rPr lang="en-US" sz="2400" b="1">
                <a:solidFill>
                  <a:srgbClr val="095F24"/>
                </a:solidFill>
                <a:latin typeface="Trebuchet MS" pitchFamily="34" charset="0"/>
              </a:rPr>
              <a:t>Sequential Workflow</a:t>
            </a:r>
          </a:p>
        </p:txBody>
      </p:sp>
      <p:sp>
        <p:nvSpPr>
          <p:cNvPr id="131106" name="AutoShape 34"/>
          <p:cNvSpPr>
            <a:spLocks noChangeArrowheads="1"/>
          </p:cNvSpPr>
          <p:nvPr/>
        </p:nvSpPr>
        <p:spPr bwMode="auto">
          <a:xfrm>
            <a:off x="758825" y="1651000"/>
            <a:ext cx="990600" cy="328613"/>
          </a:xfrm>
          <a:prstGeom prst="roundRect">
            <a:avLst>
              <a:gd name="adj" fmla="val 16667"/>
            </a:avLst>
          </a:prstGeom>
          <a:solidFill>
            <a:schemeClr val="accent1"/>
          </a:solidFill>
          <a:ln w="9525" algn="ctr">
            <a:solidFill>
              <a:schemeClr val="tx1"/>
            </a:solidFill>
            <a:round/>
            <a:headEnd/>
            <a:tailEnd/>
          </a:ln>
          <a:effectLst/>
        </p:spPr>
        <p:txBody>
          <a:bodyPr wrap="none" anchor="ctr"/>
          <a:lstStyle/>
          <a:p>
            <a:pPr algn="ctr"/>
            <a:r>
              <a:rPr lang="en-US" sz="1400" b="1">
                <a:solidFill>
                  <a:srgbClr val="095F24"/>
                </a:solidFill>
                <a:latin typeface="Trebuchet MS" pitchFamily="34" charset="0"/>
              </a:rPr>
              <a:t>Step1</a:t>
            </a:r>
          </a:p>
        </p:txBody>
      </p:sp>
      <p:sp>
        <p:nvSpPr>
          <p:cNvPr id="131107" name="AutoShape 35"/>
          <p:cNvSpPr>
            <a:spLocks noChangeArrowheads="1"/>
          </p:cNvSpPr>
          <p:nvPr/>
        </p:nvSpPr>
        <p:spPr bwMode="auto">
          <a:xfrm>
            <a:off x="758825" y="2309813"/>
            <a:ext cx="990600" cy="330200"/>
          </a:xfrm>
          <a:prstGeom prst="roundRect">
            <a:avLst>
              <a:gd name="adj" fmla="val 16667"/>
            </a:avLst>
          </a:prstGeom>
          <a:solidFill>
            <a:schemeClr val="accent1"/>
          </a:solidFill>
          <a:ln w="9525" algn="ctr">
            <a:solidFill>
              <a:schemeClr val="tx1"/>
            </a:solidFill>
            <a:round/>
            <a:headEnd/>
            <a:tailEnd/>
          </a:ln>
          <a:effectLst/>
        </p:spPr>
        <p:txBody>
          <a:bodyPr wrap="none" anchor="ctr"/>
          <a:lstStyle/>
          <a:p>
            <a:pPr algn="ctr"/>
            <a:r>
              <a:rPr lang="en-US" sz="1400" b="1">
                <a:solidFill>
                  <a:srgbClr val="095F24"/>
                </a:solidFill>
                <a:latin typeface="Trebuchet MS" pitchFamily="34" charset="0"/>
              </a:rPr>
              <a:t>Step2</a:t>
            </a:r>
          </a:p>
        </p:txBody>
      </p:sp>
      <p:sp>
        <p:nvSpPr>
          <p:cNvPr id="131108" name="Text Box 36"/>
          <p:cNvSpPr txBox="1">
            <a:spLocks noChangeArrowheads="1"/>
          </p:cNvSpPr>
          <p:nvPr/>
        </p:nvSpPr>
        <p:spPr bwMode="auto">
          <a:xfrm>
            <a:off x="2163763" y="1458913"/>
            <a:ext cx="2613025" cy="1311275"/>
          </a:xfrm>
          <a:prstGeom prst="rect">
            <a:avLst/>
          </a:prstGeom>
          <a:noFill/>
          <a:ln w="9525">
            <a:noFill/>
            <a:miter lim="800000"/>
            <a:headEnd/>
            <a:tailEnd/>
          </a:ln>
          <a:effectLst/>
        </p:spPr>
        <p:txBody>
          <a:bodyPr>
            <a:spAutoFit/>
          </a:bodyPr>
          <a:lstStyle/>
          <a:p>
            <a:r>
              <a:rPr lang="en-US" sz="2000" b="1">
                <a:latin typeface="Trebuchet MS" pitchFamily="34" charset="0"/>
              </a:rPr>
              <a:t>Sequential</a:t>
            </a:r>
          </a:p>
          <a:p>
            <a:r>
              <a:rPr lang="en-US" sz="2000" b="1">
                <a:latin typeface="Trebuchet MS" pitchFamily="34" charset="0"/>
              </a:rPr>
              <a:t>structure </a:t>
            </a:r>
          </a:p>
          <a:p>
            <a:r>
              <a:rPr lang="en-US" sz="2000" b="1">
                <a:latin typeface="Trebuchet MS" pitchFamily="34" charset="0"/>
              </a:rPr>
              <a:t>prescribes</a:t>
            </a:r>
          </a:p>
          <a:p>
            <a:r>
              <a:rPr lang="en-US" sz="2000" b="1">
                <a:latin typeface="Trebuchet MS" pitchFamily="34" charset="0"/>
              </a:rPr>
              <a:t>processing order</a:t>
            </a:r>
          </a:p>
        </p:txBody>
      </p:sp>
      <p:pic>
        <p:nvPicPr>
          <p:cNvPr id="131109" name="Picture 37" descr="Gel - Gel2 arrow steelgray"/>
          <p:cNvPicPr>
            <a:picLocks noChangeAspect="1" noChangeArrowheads="1"/>
          </p:cNvPicPr>
          <p:nvPr/>
        </p:nvPicPr>
        <p:blipFill>
          <a:blip r:embed="rId7" cstate="print"/>
          <a:srcRect/>
          <a:stretch>
            <a:fillRect/>
          </a:stretch>
        </p:blipFill>
        <p:spPr bwMode="auto">
          <a:xfrm>
            <a:off x="1076325" y="1927225"/>
            <a:ext cx="344488" cy="434975"/>
          </a:xfrm>
          <a:prstGeom prst="rect">
            <a:avLst/>
          </a:prstGeom>
          <a:noFill/>
        </p:spPr>
      </p:pic>
      <p:sp>
        <p:nvSpPr>
          <p:cNvPr id="131110" name="Text Box 38"/>
          <p:cNvSpPr txBox="1">
            <a:spLocks noChangeArrowheads="1"/>
          </p:cNvSpPr>
          <p:nvPr/>
        </p:nvSpPr>
        <p:spPr bwMode="auto">
          <a:xfrm>
            <a:off x="579438" y="2817813"/>
            <a:ext cx="3332162" cy="1006475"/>
          </a:xfrm>
          <a:prstGeom prst="rect">
            <a:avLst/>
          </a:prstGeom>
          <a:noFill/>
          <a:ln w="9525">
            <a:noFill/>
            <a:miter lim="800000"/>
            <a:headEnd/>
            <a:tailEnd/>
          </a:ln>
          <a:effectLst/>
        </p:spPr>
        <p:txBody>
          <a:bodyPr>
            <a:spAutoFit/>
          </a:bodyPr>
          <a:lstStyle/>
          <a:p>
            <a:pPr>
              <a:buFontTx/>
              <a:buChar char="•"/>
            </a:pPr>
            <a:r>
              <a:rPr lang="en-US" sz="2000">
                <a:latin typeface="Trebuchet MS" pitchFamily="34" charset="0"/>
              </a:rPr>
              <a:t>Prescriptive, formal</a:t>
            </a:r>
          </a:p>
          <a:p>
            <a:pPr>
              <a:buFontTx/>
              <a:buChar char="•"/>
            </a:pPr>
            <a:r>
              <a:rPr lang="en-US" sz="2000">
                <a:latin typeface="Trebuchet MS" pitchFamily="34" charset="0"/>
              </a:rPr>
              <a:t>Automation scenarios</a:t>
            </a:r>
          </a:p>
          <a:p>
            <a:pPr>
              <a:buFontTx/>
              <a:buChar char="•"/>
            </a:pPr>
            <a:r>
              <a:rPr lang="en-US" sz="2000">
                <a:latin typeface="Trebuchet MS" pitchFamily="34" charset="0"/>
              </a:rPr>
              <a:t>Flowchart metaphor</a:t>
            </a:r>
          </a:p>
        </p:txBody>
      </p:sp>
      <p:sp>
        <p:nvSpPr>
          <p:cNvPr id="131111" name="AutoShape 39"/>
          <p:cNvSpPr>
            <a:spLocks noChangeArrowheads="1"/>
          </p:cNvSpPr>
          <p:nvPr/>
        </p:nvSpPr>
        <p:spPr bwMode="auto">
          <a:xfrm>
            <a:off x="458788" y="2857500"/>
            <a:ext cx="3919537" cy="974725"/>
          </a:xfrm>
          <a:prstGeom prst="roundRect">
            <a:avLst>
              <a:gd name="adj" fmla="val 16667"/>
            </a:avLst>
          </a:prstGeom>
          <a:noFill/>
          <a:ln w="12700" algn="ctr">
            <a:solidFill>
              <a:schemeClr val="tx1"/>
            </a:solidFill>
            <a:round/>
            <a:headEnd/>
            <a:tailEnd/>
          </a:ln>
          <a:effectLst/>
        </p:spPr>
        <p:txBody>
          <a:bodyPr wrap="none" anchor="ctr"/>
          <a:lstStyle/>
          <a:p>
            <a:endParaRPr 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88"/>
                                        </p:tgtEl>
                                        <p:attrNameLst>
                                          <p:attrName>style.visibility</p:attrName>
                                        </p:attrNameLst>
                                      </p:cBhvr>
                                      <p:to>
                                        <p:strVal val="visible"/>
                                      </p:to>
                                    </p:set>
                                    <p:anim calcmode="lin" valueType="num">
                                      <p:cBhvr additive="base">
                                        <p:cTn id="7" dur="500" fill="hold"/>
                                        <p:tgtEl>
                                          <p:spTgt spid="131088"/>
                                        </p:tgtEl>
                                        <p:attrNameLst>
                                          <p:attrName>ppt_x</p:attrName>
                                        </p:attrNameLst>
                                      </p:cBhvr>
                                      <p:tavLst>
                                        <p:tav tm="0">
                                          <p:val>
                                            <p:strVal val="#ppt_x"/>
                                          </p:val>
                                        </p:tav>
                                        <p:tav tm="100000">
                                          <p:val>
                                            <p:strVal val="#ppt_x"/>
                                          </p:val>
                                        </p:tav>
                                      </p:tavLst>
                                    </p:anim>
                                    <p:anim calcmode="lin" valueType="num">
                                      <p:cBhvr additive="base">
                                        <p:cTn id="8" dur="500" fill="hold"/>
                                        <p:tgtEl>
                                          <p:spTgt spid="1310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1089"/>
                                        </p:tgtEl>
                                        <p:attrNameLst>
                                          <p:attrName>style.visibility</p:attrName>
                                        </p:attrNameLst>
                                      </p:cBhvr>
                                      <p:to>
                                        <p:strVal val="visible"/>
                                      </p:to>
                                    </p:set>
                                    <p:anim calcmode="lin" valueType="num">
                                      <p:cBhvr additive="base">
                                        <p:cTn id="11" dur="500" fill="hold"/>
                                        <p:tgtEl>
                                          <p:spTgt spid="131089"/>
                                        </p:tgtEl>
                                        <p:attrNameLst>
                                          <p:attrName>ppt_x</p:attrName>
                                        </p:attrNameLst>
                                      </p:cBhvr>
                                      <p:tavLst>
                                        <p:tav tm="0">
                                          <p:val>
                                            <p:strVal val="#ppt_x"/>
                                          </p:val>
                                        </p:tav>
                                        <p:tav tm="100000">
                                          <p:val>
                                            <p:strVal val="#ppt_x"/>
                                          </p:val>
                                        </p:tav>
                                      </p:tavLst>
                                    </p:anim>
                                    <p:anim calcmode="lin" valueType="num">
                                      <p:cBhvr additive="base">
                                        <p:cTn id="12" dur="500" fill="hold"/>
                                        <p:tgtEl>
                                          <p:spTgt spid="1310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1096"/>
                                        </p:tgtEl>
                                        <p:attrNameLst>
                                          <p:attrName>style.visibility</p:attrName>
                                        </p:attrNameLst>
                                      </p:cBhvr>
                                      <p:to>
                                        <p:strVal val="visible"/>
                                      </p:to>
                                    </p:set>
                                    <p:anim calcmode="lin" valueType="num">
                                      <p:cBhvr additive="base">
                                        <p:cTn id="23" dur="500" fill="hold"/>
                                        <p:tgtEl>
                                          <p:spTgt spid="131096"/>
                                        </p:tgtEl>
                                        <p:attrNameLst>
                                          <p:attrName>ppt_x</p:attrName>
                                        </p:attrNameLst>
                                      </p:cBhvr>
                                      <p:tavLst>
                                        <p:tav tm="0">
                                          <p:val>
                                            <p:strVal val="#ppt_x"/>
                                          </p:val>
                                        </p:tav>
                                        <p:tav tm="100000">
                                          <p:val>
                                            <p:strVal val="#ppt_x"/>
                                          </p:val>
                                        </p:tav>
                                      </p:tavLst>
                                    </p:anim>
                                    <p:anim calcmode="lin" valueType="num">
                                      <p:cBhvr additive="base">
                                        <p:cTn id="24" dur="500" fill="hold"/>
                                        <p:tgtEl>
                                          <p:spTgt spid="13109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1097"/>
                                        </p:tgtEl>
                                        <p:attrNameLst>
                                          <p:attrName>style.visibility</p:attrName>
                                        </p:attrNameLst>
                                      </p:cBhvr>
                                      <p:to>
                                        <p:strVal val="visible"/>
                                      </p:to>
                                    </p:set>
                                    <p:anim calcmode="lin" valueType="num">
                                      <p:cBhvr additive="base">
                                        <p:cTn id="27" dur="500" fill="hold"/>
                                        <p:tgtEl>
                                          <p:spTgt spid="131097"/>
                                        </p:tgtEl>
                                        <p:attrNameLst>
                                          <p:attrName>ppt_x</p:attrName>
                                        </p:attrNameLst>
                                      </p:cBhvr>
                                      <p:tavLst>
                                        <p:tav tm="0">
                                          <p:val>
                                            <p:strVal val="#ppt_x"/>
                                          </p:val>
                                        </p:tav>
                                        <p:tav tm="100000">
                                          <p:val>
                                            <p:strVal val="#ppt_x"/>
                                          </p:val>
                                        </p:tav>
                                      </p:tavLst>
                                    </p:anim>
                                    <p:anim calcmode="lin" valueType="num">
                                      <p:cBhvr additive="base">
                                        <p:cTn id="28" dur="500" fill="hold"/>
                                        <p:tgtEl>
                                          <p:spTgt spid="13109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nodePh="1">
                                  <p:stCondLst>
                                    <p:cond delay="0"/>
                                  </p:stCondLst>
                                  <p:endCondLst>
                                    <p:cond evt="begin" delay="0">
                                      <p:tn val="29"/>
                                    </p:cond>
                                  </p:endCondLst>
                                  <p:childTnLst>
                                    <p:set>
                                      <p:cBhvr>
                                        <p:cTn id="30" dur="1" fill="hold">
                                          <p:stCondLst>
                                            <p:cond delay="0"/>
                                          </p:stCondLst>
                                        </p:cTn>
                                        <p:tgtEl>
                                          <p:spTgt spid="131098"/>
                                        </p:tgtEl>
                                        <p:attrNameLst>
                                          <p:attrName>style.visibility</p:attrName>
                                        </p:attrNameLst>
                                      </p:cBhvr>
                                      <p:to>
                                        <p:strVal val="visible"/>
                                      </p:to>
                                    </p:set>
                                    <p:anim calcmode="lin" valueType="num">
                                      <p:cBhvr additive="base">
                                        <p:cTn id="31" dur="500" fill="hold"/>
                                        <p:tgtEl>
                                          <p:spTgt spid="131098"/>
                                        </p:tgtEl>
                                        <p:attrNameLst>
                                          <p:attrName>ppt_x</p:attrName>
                                        </p:attrNameLst>
                                      </p:cBhvr>
                                      <p:tavLst>
                                        <p:tav tm="0">
                                          <p:val>
                                            <p:strVal val="#ppt_x"/>
                                          </p:val>
                                        </p:tav>
                                        <p:tav tm="100000">
                                          <p:val>
                                            <p:strVal val="#ppt_x"/>
                                          </p:val>
                                        </p:tav>
                                      </p:tavLst>
                                    </p:anim>
                                    <p:anim calcmode="lin" valueType="num">
                                      <p:cBhvr additive="base">
                                        <p:cTn id="32" dur="500" fill="hold"/>
                                        <p:tgtEl>
                                          <p:spTgt spid="13109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1099"/>
                                        </p:tgtEl>
                                        <p:attrNameLst>
                                          <p:attrName>style.visibility</p:attrName>
                                        </p:attrNameLst>
                                      </p:cBhvr>
                                      <p:to>
                                        <p:strVal val="visible"/>
                                      </p:to>
                                    </p:set>
                                    <p:anim calcmode="lin" valueType="num">
                                      <p:cBhvr additive="base">
                                        <p:cTn id="35" dur="500" fill="hold"/>
                                        <p:tgtEl>
                                          <p:spTgt spid="131099"/>
                                        </p:tgtEl>
                                        <p:attrNameLst>
                                          <p:attrName>ppt_x</p:attrName>
                                        </p:attrNameLst>
                                      </p:cBhvr>
                                      <p:tavLst>
                                        <p:tav tm="0">
                                          <p:val>
                                            <p:strVal val="#ppt_x"/>
                                          </p:val>
                                        </p:tav>
                                        <p:tav tm="100000">
                                          <p:val>
                                            <p:strVal val="#ppt_x"/>
                                          </p:val>
                                        </p:tav>
                                      </p:tavLst>
                                    </p:anim>
                                    <p:anim calcmode="lin" valueType="num">
                                      <p:cBhvr additive="base">
                                        <p:cTn id="36" dur="500" fill="hold"/>
                                        <p:tgtEl>
                                          <p:spTgt spid="13109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1100"/>
                                        </p:tgtEl>
                                        <p:attrNameLst>
                                          <p:attrName>style.visibility</p:attrName>
                                        </p:attrNameLst>
                                      </p:cBhvr>
                                      <p:to>
                                        <p:strVal val="visible"/>
                                      </p:to>
                                    </p:set>
                                    <p:anim calcmode="lin" valueType="num">
                                      <p:cBhvr additive="base">
                                        <p:cTn id="39" dur="500" fill="hold"/>
                                        <p:tgtEl>
                                          <p:spTgt spid="131100"/>
                                        </p:tgtEl>
                                        <p:attrNameLst>
                                          <p:attrName>ppt_x</p:attrName>
                                        </p:attrNameLst>
                                      </p:cBhvr>
                                      <p:tavLst>
                                        <p:tav tm="0">
                                          <p:val>
                                            <p:strVal val="#ppt_x"/>
                                          </p:val>
                                        </p:tav>
                                        <p:tav tm="100000">
                                          <p:val>
                                            <p:strVal val="#ppt_x"/>
                                          </p:val>
                                        </p:tav>
                                      </p:tavLst>
                                    </p:anim>
                                    <p:anim calcmode="lin" valueType="num">
                                      <p:cBhvr additive="base">
                                        <p:cTn id="40" dur="500" fill="hold"/>
                                        <p:tgtEl>
                                          <p:spTgt spid="13110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1101"/>
                                        </p:tgtEl>
                                        <p:attrNameLst>
                                          <p:attrName>style.visibility</p:attrName>
                                        </p:attrNameLst>
                                      </p:cBhvr>
                                      <p:to>
                                        <p:strVal val="visible"/>
                                      </p:to>
                                    </p:set>
                                    <p:anim calcmode="lin" valueType="num">
                                      <p:cBhvr additive="base">
                                        <p:cTn id="43" dur="500" fill="hold"/>
                                        <p:tgtEl>
                                          <p:spTgt spid="131101"/>
                                        </p:tgtEl>
                                        <p:attrNameLst>
                                          <p:attrName>ppt_x</p:attrName>
                                        </p:attrNameLst>
                                      </p:cBhvr>
                                      <p:tavLst>
                                        <p:tav tm="0">
                                          <p:val>
                                            <p:strVal val="#ppt_x"/>
                                          </p:val>
                                        </p:tav>
                                        <p:tav tm="100000">
                                          <p:val>
                                            <p:strVal val="#ppt_x"/>
                                          </p:val>
                                        </p:tav>
                                      </p:tavLst>
                                    </p:anim>
                                    <p:anim calcmode="lin" valueType="num">
                                      <p:cBhvr additive="base">
                                        <p:cTn id="44" dur="500" fill="hold"/>
                                        <p:tgtEl>
                                          <p:spTgt spid="13110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1102"/>
                                        </p:tgtEl>
                                        <p:attrNameLst>
                                          <p:attrName>style.visibility</p:attrName>
                                        </p:attrNameLst>
                                      </p:cBhvr>
                                      <p:to>
                                        <p:strVal val="visible"/>
                                      </p:to>
                                    </p:set>
                                    <p:anim calcmode="lin" valueType="num">
                                      <p:cBhvr additive="base">
                                        <p:cTn id="47" dur="500" fill="hold"/>
                                        <p:tgtEl>
                                          <p:spTgt spid="131102"/>
                                        </p:tgtEl>
                                        <p:attrNameLst>
                                          <p:attrName>ppt_x</p:attrName>
                                        </p:attrNameLst>
                                      </p:cBhvr>
                                      <p:tavLst>
                                        <p:tav tm="0">
                                          <p:val>
                                            <p:strVal val="#ppt_x"/>
                                          </p:val>
                                        </p:tav>
                                        <p:tav tm="100000">
                                          <p:val>
                                            <p:strVal val="#ppt_x"/>
                                          </p:val>
                                        </p:tav>
                                      </p:tavLst>
                                    </p:anim>
                                    <p:anim calcmode="lin" valueType="num">
                                      <p:cBhvr additive="base">
                                        <p:cTn id="48" dur="500" fill="hold"/>
                                        <p:tgtEl>
                                          <p:spTgt spid="13110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1103"/>
                                        </p:tgtEl>
                                        <p:attrNameLst>
                                          <p:attrName>style.visibility</p:attrName>
                                        </p:attrNameLst>
                                      </p:cBhvr>
                                      <p:to>
                                        <p:strVal val="visible"/>
                                      </p:to>
                                    </p:set>
                                    <p:anim calcmode="lin" valueType="num">
                                      <p:cBhvr additive="base">
                                        <p:cTn id="51" dur="500" fill="hold"/>
                                        <p:tgtEl>
                                          <p:spTgt spid="131103"/>
                                        </p:tgtEl>
                                        <p:attrNameLst>
                                          <p:attrName>ppt_x</p:attrName>
                                        </p:attrNameLst>
                                      </p:cBhvr>
                                      <p:tavLst>
                                        <p:tav tm="0">
                                          <p:val>
                                            <p:strVal val="#ppt_x"/>
                                          </p:val>
                                        </p:tav>
                                        <p:tav tm="100000">
                                          <p:val>
                                            <p:strVal val="#ppt_x"/>
                                          </p:val>
                                        </p:tav>
                                      </p:tavLst>
                                    </p:anim>
                                    <p:anim calcmode="lin" valueType="num">
                                      <p:cBhvr additive="base">
                                        <p:cTn id="52" dur="500" fill="hold"/>
                                        <p:tgtEl>
                                          <p:spTgt spid="13110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1104"/>
                                        </p:tgtEl>
                                        <p:attrNameLst>
                                          <p:attrName>style.visibility</p:attrName>
                                        </p:attrNameLst>
                                      </p:cBhvr>
                                      <p:to>
                                        <p:strVal val="visible"/>
                                      </p:to>
                                    </p:set>
                                    <p:anim calcmode="lin" valueType="num">
                                      <p:cBhvr additive="base">
                                        <p:cTn id="55" dur="500" fill="hold"/>
                                        <p:tgtEl>
                                          <p:spTgt spid="131104"/>
                                        </p:tgtEl>
                                        <p:attrNameLst>
                                          <p:attrName>ppt_x</p:attrName>
                                        </p:attrNameLst>
                                      </p:cBhvr>
                                      <p:tavLst>
                                        <p:tav tm="0">
                                          <p:val>
                                            <p:strVal val="#ppt_x"/>
                                          </p:val>
                                        </p:tav>
                                        <p:tav tm="100000">
                                          <p:val>
                                            <p:strVal val="#ppt_x"/>
                                          </p:val>
                                        </p:tav>
                                      </p:tavLst>
                                    </p:anim>
                                    <p:anim calcmode="lin" valueType="num">
                                      <p:cBhvr additive="base">
                                        <p:cTn id="56" dur="500" fill="hold"/>
                                        <p:tgtEl>
                                          <p:spTgt spid="13110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1076"/>
                                        </p:tgtEl>
                                        <p:attrNameLst>
                                          <p:attrName>style.visibility</p:attrName>
                                        </p:attrNameLst>
                                      </p:cBhvr>
                                      <p:to>
                                        <p:strVal val="visible"/>
                                      </p:to>
                                    </p:set>
                                    <p:anim calcmode="lin" valueType="num">
                                      <p:cBhvr additive="base">
                                        <p:cTn id="61" dur="500" fill="hold"/>
                                        <p:tgtEl>
                                          <p:spTgt spid="131076"/>
                                        </p:tgtEl>
                                        <p:attrNameLst>
                                          <p:attrName>ppt_x</p:attrName>
                                        </p:attrNameLst>
                                      </p:cBhvr>
                                      <p:tavLst>
                                        <p:tav tm="0">
                                          <p:val>
                                            <p:strVal val="#ppt_x"/>
                                          </p:val>
                                        </p:tav>
                                        <p:tav tm="100000">
                                          <p:val>
                                            <p:strVal val="#ppt_x"/>
                                          </p:val>
                                        </p:tav>
                                      </p:tavLst>
                                    </p:anim>
                                    <p:anim calcmode="lin" valueType="num">
                                      <p:cBhvr additive="base">
                                        <p:cTn id="62" dur="500" fill="hold"/>
                                        <p:tgtEl>
                                          <p:spTgt spid="13107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31077"/>
                                        </p:tgtEl>
                                        <p:attrNameLst>
                                          <p:attrName>style.visibility</p:attrName>
                                        </p:attrNameLst>
                                      </p:cBhvr>
                                      <p:to>
                                        <p:strVal val="visible"/>
                                      </p:to>
                                    </p:set>
                                    <p:anim calcmode="lin" valueType="num">
                                      <p:cBhvr additive="base">
                                        <p:cTn id="65" dur="500" fill="hold"/>
                                        <p:tgtEl>
                                          <p:spTgt spid="131077"/>
                                        </p:tgtEl>
                                        <p:attrNameLst>
                                          <p:attrName>ppt_x</p:attrName>
                                        </p:attrNameLst>
                                      </p:cBhvr>
                                      <p:tavLst>
                                        <p:tav tm="0">
                                          <p:val>
                                            <p:strVal val="#ppt_x"/>
                                          </p:val>
                                        </p:tav>
                                        <p:tav tm="100000">
                                          <p:val>
                                            <p:strVal val="#ppt_x"/>
                                          </p:val>
                                        </p:tav>
                                      </p:tavLst>
                                    </p:anim>
                                    <p:anim calcmode="lin" valueType="num">
                                      <p:cBhvr additive="base">
                                        <p:cTn id="66" dur="500" fill="hold"/>
                                        <p:tgtEl>
                                          <p:spTgt spid="13107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31078"/>
                                        </p:tgtEl>
                                        <p:attrNameLst>
                                          <p:attrName>style.visibility</p:attrName>
                                        </p:attrNameLst>
                                      </p:cBhvr>
                                      <p:to>
                                        <p:strVal val="visible"/>
                                      </p:to>
                                    </p:set>
                                    <p:anim calcmode="lin" valueType="num">
                                      <p:cBhvr additive="base">
                                        <p:cTn id="69" dur="500" fill="hold"/>
                                        <p:tgtEl>
                                          <p:spTgt spid="131078"/>
                                        </p:tgtEl>
                                        <p:attrNameLst>
                                          <p:attrName>ppt_x</p:attrName>
                                        </p:attrNameLst>
                                      </p:cBhvr>
                                      <p:tavLst>
                                        <p:tav tm="0">
                                          <p:val>
                                            <p:strVal val="#ppt_x"/>
                                          </p:val>
                                        </p:tav>
                                        <p:tav tm="100000">
                                          <p:val>
                                            <p:strVal val="#ppt_x"/>
                                          </p:val>
                                        </p:tav>
                                      </p:tavLst>
                                    </p:anim>
                                    <p:anim calcmode="lin" valueType="num">
                                      <p:cBhvr additive="base">
                                        <p:cTn id="70" dur="500" fill="hold"/>
                                        <p:tgtEl>
                                          <p:spTgt spid="13107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31079"/>
                                        </p:tgtEl>
                                        <p:attrNameLst>
                                          <p:attrName>style.visibility</p:attrName>
                                        </p:attrNameLst>
                                      </p:cBhvr>
                                      <p:to>
                                        <p:strVal val="visible"/>
                                      </p:to>
                                    </p:set>
                                    <p:anim calcmode="lin" valueType="num">
                                      <p:cBhvr additive="base">
                                        <p:cTn id="73" dur="500" fill="hold"/>
                                        <p:tgtEl>
                                          <p:spTgt spid="131079"/>
                                        </p:tgtEl>
                                        <p:attrNameLst>
                                          <p:attrName>ppt_x</p:attrName>
                                        </p:attrNameLst>
                                      </p:cBhvr>
                                      <p:tavLst>
                                        <p:tav tm="0">
                                          <p:val>
                                            <p:strVal val="#ppt_x"/>
                                          </p:val>
                                        </p:tav>
                                        <p:tav tm="100000">
                                          <p:val>
                                            <p:strVal val="#ppt_x"/>
                                          </p:val>
                                        </p:tav>
                                      </p:tavLst>
                                    </p:anim>
                                    <p:anim calcmode="lin" valueType="num">
                                      <p:cBhvr additive="base">
                                        <p:cTn id="74" dur="500" fill="hold"/>
                                        <p:tgtEl>
                                          <p:spTgt spid="13107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31080"/>
                                        </p:tgtEl>
                                        <p:attrNameLst>
                                          <p:attrName>style.visibility</p:attrName>
                                        </p:attrNameLst>
                                      </p:cBhvr>
                                      <p:to>
                                        <p:strVal val="visible"/>
                                      </p:to>
                                    </p:set>
                                    <p:anim calcmode="lin" valueType="num">
                                      <p:cBhvr additive="base">
                                        <p:cTn id="77" dur="500" fill="hold"/>
                                        <p:tgtEl>
                                          <p:spTgt spid="131080"/>
                                        </p:tgtEl>
                                        <p:attrNameLst>
                                          <p:attrName>ppt_x</p:attrName>
                                        </p:attrNameLst>
                                      </p:cBhvr>
                                      <p:tavLst>
                                        <p:tav tm="0">
                                          <p:val>
                                            <p:strVal val="#ppt_x"/>
                                          </p:val>
                                        </p:tav>
                                        <p:tav tm="100000">
                                          <p:val>
                                            <p:strVal val="#ppt_x"/>
                                          </p:val>
                                        </p:tav>
                                      </p:tavLst>
                                    </p:anim>
                                    <p:anim calcmode="lin" valueType="num">
                                      <p:cBhvr additive="base">
                                        <p:cTn id="78" dur="500" fill="hold"/>
                                        <p:tgtEl>
                                          <p:spTgt spid="131080"/>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31081"/>
                                        </p:tgtEl>
                                        <p:attrNameLst>
                                          <p:attrName>style.visibility</p:attrName>
                                        </p:attrNameLst>
                                      </p:cBhvr>
                                      <p:to>
                                        <p:strVal val="visible"/>
                                      </p:to>
                                    </p:set>
                                    <p:anim calcmode="lin" valueType="num">
                                      <p:cBhvr additive="base">
                                        <p:cTn id="81" dur="500" fill="hold"/>
                                        <p:tgtEl>
                                          <p:spTgt spid="131081"/>
                                        </p:tgtEl>
                                        <p:attrNameLst>
                                          <p:attrName>ppt_x</p:attrName>
                                        </p:attrNameLst>
                                      </p:cBhvr>
                                      <p:tavLst>
                                        <p:tav tm="0">
                                          <p:val>
                                            <p:strVal val="#ppt_x"/>
                                          </p:val>
                                        </p:tav>
                                        <p:tav tm="100000">
                                          <p:val>
                                            <p:strVal val="#ppt_x"/>
                                          </p:val>
                                        </p:tav>
                                      </p:tavLst>
                                    </p:anim>
                                    <p:anim calcmode="lin" valueType="num">
                                      <p:cBhvr additive="base">
                                        <p:cTn id="82" dur="500" fill="hold"/>
                                        <p:tgtEl>
                                          <p:spTgt spid="13108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31082"/>
                                        </p:tgtEl>
                                        <p:attrNameLst>
                                          <p:attrName>style.visibility</p:attrName>
                                        </p:attrNameLst>
                                      </p:cBhvr>
                                      <p:to>
                                        <p:strVal val="visible"/>
                                      </p:to>
                                    </p:set>
                                    <p:anim calcmode="lin" valueType="num">
                                      <p:cBhvr additive="base">
                                        <p:cTn id="85" dur="500" fill="hold"/>
                                        <p:tgtEl>
                                          <p:spTgt spid="131082"/>
                                        </p:tgtEl>
                                        <p:attrNameLst>
                                          <p:attrName>ppt_x</p:attrName>
                                        </p:attrNameLst>
                                      </p:cBhvr>
                                      <p:tavLst>
                                        <p:tav tm="0">
                                          <p:val>
                                            <p:strVal val="#ppt_x"/>
                                          </p:val>
                                        </p:tav>
                                        <p:tav tm="100000">
                                          <p:val>
                                            <p:strVal val="#ppt_x"/>
                                          </p:val>
                                        </p:tav>
                                      </p:tavLst>
                                    </p:anim>
                                    <p:anim calcmode="lin" valueType="num">
                                      <p:cBhvr additive="base">
                                        <p:cTn id="86" dur="500" fill="hold"/>
                                        <p:tgtEl>
                                          <p:spTgt spid="13108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31083"/>
                                        </p:tgtEl>
                                        <p:attrNameLst>
                                          <p:attrName>style.visibility</p:attrName>
                                        </p:attrNameLst>
                                      </p:cBhvr>
                                      <p:to>
                                        <p:strVal val="visible"/>
                                      </p:to>
                                    </p:set>
                                    <p:anim calcmode="lin" valueType="num">
                                      <p:cBhvr additive="base">
                                        <p:cTn id="89" dur="500" fill="hold"/>
                                        <p:tgtEl>
                                          <p:spTgt spid="131083"/>
                                        </p:tgtEl>
                                        <p:attrNameLst>
                                          <p:attrName>ppt_x</p:attrName>
                                        </p:attrNameLst>
                                      </p:cBhvr>
                                      <p:tavLst>
                                        <p:tav tm="0">
                                          <p:val>
                                            <p:strVal val="#ppt_x"/>
                                          </p:val>
                                        </p:tav>
                                        <p:tav tm="100000">
                                          <p:val>
                                            <p:strVal val="#ppt_x"/>
                                          </p:val>
                                        </p:tav>
                                      </p:tavLst>
                                    </p:anim>
                                    <p:anim calcmode="lin" valueType="num">
                                      <p:cBhvr additive="base">
                                        <p:cTn id="90" dur="500" fill="hold"/>
                                        <p:tgtEl>
                                          <p:spTgt spid="131083"/>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31084"/>
                                        </p:tgtEl>
                                        <p:attrNameLst>
                                          <p:attrName>style.visibility</p:attrName>
                                        </p:attrNameLst>
                                      </p:cBhvr>
                                      <p:to>
                                        <p:strVal val="visible"/>
                                      </p:to>
                                    </p:set>
                                    <p:anim calcmode="lin" valueType="num">
                                      <p:cBhvr additive="base">
                                        <p:cTn id="93" dur="500" fill="hold"/>
                                        <p:tgtEl>
                                          <p:spTgt spid="131084"/>
                                        </p:tgtEl>
                                        <p:attrNameLst>
                                          <p:attrName>ppt_x</p:attrName>
                                        </p:attrNameLst>
                                      </p:cBhvr>
                                      <p:tavLst>
                                        <p:tav tm="0">
                                          <p:val>
                                            <p:strVal val="#ppt_x"/>
                                          </p:val>
                                        </p:tav>
                                        <p:tav tm="100000">
                                          <p:val>
                                            <p:strVal val="#ppt_x"/>
                                          </p:val>
                                        </p:tav>
                                      </p:tavLst>
                                    </p:anim>
                                    <p:anim calcmode="lin" valueType="num">
                                      <p:cBhvr additive="base">
                                        <p:cTn id="94" dur="500" fill="hold"/>
                                        <p:tgtEl>
                                          <p:spTgt spid="13108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1085"/>
                                        </p:tgtEl>
                                        <p:attrNameLst>
                                          <p:attrName>style.visibility</p:attrName>
                                        </p:attrNameLst>
                                      </p:cBhvr>
                                      <p:to>
                                        <p:strVal val="visible"/>
                                      </p:to>
                                    </p:set>
                                    <p:anim calcmode="lin" valueType="num">
                                      <p:cBhvr additive="base">
                                        <p:cTn id="97" dur="500" fill="hold"/>
                                        <p:tgtEl>
                                          <p:spTgt spid="131085"/>
                                        </p:tgtEl>
                                        <p:attrNameLst>
                                          <p:attrName>ppt_x</p:attrName>
                                        </p:attrNameLst>
                                      </p:cBhvr>
                                      <p:tavLst>
                                        <p:tav tm="0">
                                          <p:val>
                                            <p:strVal val="#ppt_x"/>
                                          </p:val>
                                        </p:tav>
                                        <p:tav tm="100000">
                                          <p:val>
                                            <p:strVal val="#ppt_x"/>
                                          </p:val>
                                        </p:tav>
                                      </p:tavLst>
                                    </p:anim>
                                    <p:anim calcmode="lin" valueType="num">
                                      <p:cBhvr additive="base">
                                        <p:cTn id="98" dur="500" fill="hold"/>
                                        <p:tgtEl>
                                          <p:spTgt spid="131085"/>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1086"/>
                                        </p:tgtEl>
                                        <p:attrNameLst>
                                          <p:attrName>style.visibility</p:attrName>
                                        </p:attrNameLst>
                                      </p:cBhvr>
                                      <p:to>
                                        <p:strVal val="visible"/>
                                      </p:to>
                                    </p:set>
                                    <p:anim calcmode="lin" valueType="num">
                                      <p:cBhvr additive="base">
                                        <p:cTn id="101" dur="500" fill="hold"/>
                                        <p:tgtEl>
                                          <p:spTgt spid="131086"/>
                                        </p:tgtEl>
                                        <p:attrNameLst>
                                          <p:attrName>ppt_x</p:attrName>
                                        </p:attrNameLst>
                                      </p:cBhvr>
                                      <p:tavLst>
                                        <p:tav tm="0">
                                          <p:val>
                                            <p:strVal val="#ppt_x"/>
                                          </p:val>
                                        </p:tav>
                                        <p:tav tm="100000">
                                          <p:val>
                                            <p:strVal val="#ppt_x"/>
                                          </p:val>
                                        </p:tav>
                                      </p:tavLst>
                                    </p:anim>
                                    <p:anim calcmode="lin" valueType="num">
                                      <p:cBhvr additive="base">
                                        <p:cTn id="102" dur="500" fill="hold"/>
                                        <p:tgtEl>
                                          <p:spTgt spid="131086"/>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31087"/>
                                        </p:tgtEl>
                                        <p:attrNameLst>
                                          <p:attrName>style.visibility</p:attrName>
                                        </p:attrNameLst>
                                      </p:cBhvr>
                                      <p:to>
                                        <p:strVal val="visible"/>
                                      </p:to>
                                    </p:set>
                                    <p:anim calcmode="lin" valueType="num">
                                      <p:cBhvr additive="base">
                                        <p:cTn id="105" dur="500" fill="hold"/>
                                        <p:tgtEl>
                                          <p:spTgt spid="131087"/>
                                        </p:tgtEl>
                                        <p:attrNameLst>
                                          <p:attrName>ppt_x</p:attrName>
                                        </p:attrNameLst>
                                      </p:cBhvr>
                                      <p:tavLst>
                                        <p:tav tm="0">
                                          <p:val>
                                            <p:strVal val="#ppt_x"/>
                                          </p:val>
                                        </p:tav>
                                        <p:tav tm="100000">
                                          <p:val>
                                            <p:strVal val="#ppt_x"/>
                                          </p:val>
                                        </p:tav>
                                      </p:tavLst>
                                    </p:anim>
                                    <p:anim calcmode="lin" valueType="num">
                                      <p:cBhvr additive="base">
                                        <p:cTn id="106" dur="500" fill="hold"/>
                                        <p:tgtEl>
                                          <p:spTgt spid="1310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7" grpId="0"/>
      <p:bldP spid="131078" grpId="0" animBg="1"/>
      <p:bldP spid="131079" grpId="0" animBg="1"/>
      <p:bldP spid="131080" grpId="0"/>
      <p:bldP spid="131081" grpId="0"/>
      <p:bldP spid="131082" grpId="0" animBg="1"/>
      <p:bldP spid="131083" grpId="0"/>
      <p:bldP spid="131086" grpId="0"/>
      <p:bldP spid="131087" grpId="0" animBg="1"/>
      <p:bldP spid="131089" grpId="0"/>
      <p:bldP spid="131096" grpId="0"/>
      <p:bldP spid="131097" grpId="0"/>
      <p:bldP spid="131098" grpId="0" animBg="1"/>
      <p:bldP spid="131099" grpId="0"/>
      <p:bldP spid="131102" grpId="0" animBg="1"/>
      <p:bldP spid="131103" grpId="0"/>
      <p:bldP spid="13110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Title 171009"/>
          <p:cNvSpPr>
            <a:spLocks noGrp="1" noChangeArrowheads="1"/>
          </p:cNvSpPr>
          <p:nvPr>
            <p:ph type="title" idx="4294967295"/>
          </p:nvPr>
        </p:nvSpPr>
        <p:spPr/>
        <p:txBody>
          <a:bodyPr>
            <a:normAutofit fontScale="90000"/>
          </a:bodyPr>
          <a:lstStyle/>
          <a:p>
            <a:r>
              <a:rPr lang="en-US" smtClean="0">
                <a:latin typeface="Segoe" pitchFamily="34" charset="0"/>
              </a:rPr>
              <a:t>Windows Workflow Foundation</a:t>
            </a:r>
          </a:p>
        </p:txBody>
      </p:sp>
      <p:pic>
        <p:nvPicPr>
          <p:cNvPr id="19474" name="Picture 18" descr="WinFX__TXT__1005"/>
          <p:cNvPicPr>
            <a:picLocks noChangeAspect="1" noChangeArrowheads="1"/>
          </p:cNvPicPr>
          <p:nvPr/>
        </p:nvPicPr>
        <p:blipFill>
          <a:blip r:embed="rId3" cstate="print"/>
          <a:srcRect/>
          <a:stretch>
            <a:fillRect/>
          </a:stretch>
        </p:blipFill>
        <p:spPr bwMode="auto">
          <a:xfrm>
            <a:off x="-1133475" y="1133475"/>
            <a:ext cx="9058275" cy="5534025"/>
          </a:xfrm>
          <a:prstGeom prst="rect">
            <a:avLst/>
          </a:prstGeom>
          <a:noFill/>
        </p:spPr>
      </p:pic>
      <p:pic>
        <p:nvPicPr>
          <p:cNvPr id="19458" name="Rectangle 19457"/>
          <p:cNvPicPr>
            <a:picLocks noChangeAspect="1" noChangeArrowheads="1"/>
          </p:cNvPicPr>
          <p:nvPr/>
        </p:nvPicPr>
        <p:blipFill>
          <a:blip r:embed="rId4" cstate="print"/>
          <a:srcRect r="27052" b="7889"/>
          <a:stretch>
            <a:fillRect/>
          </a:stretch>
        </p:blipFill>
        <p:spPr bwMode="auto">
          <a:xfrm>
            <a:off x="6096000" y="4003675"/>
            <a:ext cx="3048000" cy="2854325"/>
          </a:xfrm>
          <a:prstGeom prst="rect">
            <a:avLst/>
          </a:prstGeom>
          <a:noFill/>
          <a:ln w="9525">
            <a:noFill/>
            <a:miter lim="800000"/>
            <a:headEnd/>
            <a:tailEnd/>
          </a:ln>
        </p:spPr>
      </p:pic>
      <p:pic>
        <p:nvPicPr>
          <p:cNvPr id="19459" name="Rectangle 19458"/>
          <p:cNvPicPr>
            <a:picLocks noChangeAspect="1" noChangeArrowheads="1"/>
          </p:cNvPicPr>
          <p:nvPr/>
        </p:nvPicPr>
        <p:blipFill>
          <a:blip r:embed="rId5" cstate="print"/>
          <a:srcRect/>
          <a:stretch>
            <a:fillRect/>
          </a:stretch>
        </p:blipFill>
        <p:spPr bwMode="auto">
          <a:xfrm>
            <a:off x="7459663" y="6235700"/>
            <a:ext cx="1684337" cy="631825"/>
          </a:xfrm>
          <a:prstGeom prst="rect">
            <a:avLst/>
          </a:prstGeom>
          <a:solidFill>
            <a:schemeClr val="bg1">
              <a:alpha val="0"/>
            </a:schemeClr>
          </a:solidFill>
          <a:ln w="9525">
            <a:noFill/>
            <a:miter lim="800000"/>
            <a:headEnd/>
            <a:tailEnd/>
          </a:ln>
        </p:spPr>
      </p:pic>
      <p:pic>
        <p:nvPicPr>
          <p:cNvPr id="19460" name="Rectangle 19459"/>
          <p:cNvPicPr>
            <a:picLocks noChangeAspect="1" noChangeArrowheads="1"/>
          </p:cNvPicPr>
          <p:nvPr/>
        </p:nvPicPr>
        <p:blipFill>
          <a:blip r:embed="rId6" cstate="print"/>
          <a:srcRect/>
          <a:stretch>
            <a:fillRect/>
          </a:stretch>
        </p:blipFill>
        <p:spPr bwMode="auto">
          <a:xfrm>
            <a:off x="8312150" y="5264150"/>
            <a:ext cx="615950" cy="615950"/>
          </a:xfrm>
          <a:prstGeom prst="rect">
            <a:avLst/>
          </a:prstGeom>
          <a:noFill/>
          <a:ln w="9525">
            <a:noFill/>
            <a:miter lim="800000"/>
            <a:headEnd/>
            <a:tailEnd/>
          </a:ln>
        </p:spPr>
      </p:pic>
      <p:pic>
        <p:nvPicPr>
          <p:cNvPr id="19461" name="Rectangle 19460"/>
          <p:cNvPicPr>
            <a:picLocks noChangeAspect="1" noChangeArrowheads="1"/>
          </p:cNvPicPr>
          <p:nvPr/>
        </p:nvPicPr>
        <p:blipFill>
          <a:blip r:embed="rId7" cstate="print"/>
          <a:srcRect/>
          <a:stretch>
            <a:fillRect/>
          </a:stretch>
        </p:blipFill>
        <p:spPr bwMode="auto">
          <a:xfrm>
            <a:off x="7697788" y="5264150"/>
            <a:ext cx="615950" cy="615950"/>
          </a:xfrm>
          <a:prstGeom prst="rect">
            <a:avLst/>
          </a:prstGeom>
          <a:noFill/>
          <a:ln w="9525">
            <a:noFill/>
            <a:miter lim="800000"/>
            <a:headEnd/>
            <a:tailEnd/>
          </a:ln>
        </p:spPr>
      </p:pic>
      <p:pic>
        <p:nvPicPr>
          <p:cNvPr id="19462" name="Rectangle 19461"/>
          <p:cNvPicPr>
            <a:picLocks noChangeAspect="1" noChangeArrowheads="1"/>
          </p:cNvPicPr>
          <p:nvPr/>
        </p:nvPicPr>
        <p:blipFill>
          <a:blip r:embed="rId8" cstate="print"/>
          <a:srcRect/>
          <a:stretch>
            <a:fillRect/>
          </a:stretch>
        </p:blipFill>
        <p:spPr bwMode="auto">
          <a:xfrm>
            <a:off x="8312150" y="5878513"/>
            <a:ext cx="615950" cy="615950"/>
          </a:xfrm>
          <a:prstGeom prst="rect">
            <a:avLst/>
          </a:prstGeom>
          <a:noFill/>
          <a:ln w="9525">
            <a:noFill/>
            <a:miter lim="800000"/>
            <a:headEnd/>
            <a:tailEnd/>
          </a:ln>
        </p:spPr>
      </p:pic>
      <p:sp>
        <p:nvSpPr>
          <p:cNvPr id="19463" name="Oval 19462"/>
          <p:cNvSpPr>
            <a:spLocks noChangeArrowheads="1"/>
          </p:cNvSpPr>
          <p:nvPr/>
        </p:nvSpPr>
        <p:spPr bwMode="auto">
          <a:xfrm>
            <a:off x="7705725" y="5268913"/>
            <a:ext cx="1214438" cy="1214437"/>
          </a:xfrm>
          <a:prstGeom prst="ellipse">
            <a:avLst/>
          </a:prstGeom>
          <a:solidFill>
            <a:srgbClr val="000000">
              <a:alpha val="85097"/>
            </a:srgbClr>
          </a:solidFill>
          <a:ln w="9525">
            <a:noFill/>
            <a:round/>
            <a:headEnd/>
            <a:tailEnd/>
          </a:ln>
        </p:spPr>
        <p:txBody>
          <a:bodyPr wrap="none" anchor="ctr"/>
          <a:lstStyle/>
          <a:p>
            <a:endParaRPr lang="en-US">
              <a:solidFill>
                <a:srgbClr val="000000"/>
              </a:solidFill>
            </a:endParaRPr>
          </a:p>
        </p:txBody>
      </p:sp>
      <p:pic>
        <p:nvPicPr>
          <p:cNvPr id="19464" name="Rectangle 19463"/>
          <p:cNvPicPr>
            <a:picLocks noChangeAspect="1" noChangeArrowheads="1"/>
          </p:cNvPicPr>
          <p:nvPr/>
        </p:nvPicPr>
        <p:blipFill>
          <a:blip r:embed="rId9" cstate="print"/>
          <a:srcRect/>
          <a:stretch>
            <a:fillRect/>
          </a:stretch>
        </p:blipFill>
        <p:spPr bwMode="auto">
          <a:xfrm>
            <a:off x="7697788" y="5878513"/>
            <a:ext cx="615950" cy="615950"/>
          </a:xfrm>
          <a:prstGeom prst="rect">
            <a:avLst/>
          </a:prstGeom>
          <a:noFill/>
          <a:ln w="9525">
            <a:noFill/>
            <a:miter lim="800000"/>
            <a:headEnd/>
            <a:tailEnd/>
          </a:ln>
        </p:spPr>
      </p:pic>
      <p:pic>
        <p:nvPicPr>
          <p:cNvPr id="19465" name="Rectangle 19464"/>
          <p:cNvPicPr>
            <a:picLocks noChangeAspect="1" noChangeArrowheads="1"/>
          </p:cNvPicPr>
          <p:nvPr/>
        </p:nvPicPr>
        <p:blipFill>
          <a:blip r:embed="rId10" cstate="print"/>
          <a:srcRect/>
          <a:stretch>
            <a:fillRect/>
          </a:stretch>
        </p:blipFill>
        <p:spPr bwMode="auto">
          <a:xfrm>
            <a:off x="7866063" y="5432425"/>
            <a:ext cx="893762" cy="89376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80" name="Title 101379"/>
          <p:cNvSpPr>
            <a:spLocks noGrp="1" noChangeArrowheads="1"/>
          </p:cNvSpPr>
          <p:nvPr>
            <p:ph type="ctrTitle" idx="4294967295"/>
          </p:nvPr>
        </p:nvSpPr>
        <p:spPr>
          <a:xfrm>
            <a:off x="622300" y="4518025"/>
            <a:ext cx="6191250" cy="1222375"/>
          </a:xfrm>
        </p:spPr>
        <p:txBody>
          <a:bodyPr/>
          <a:lstStyle/>
          <a:p>
            <a:pPr marL="0" indent="0"/>
            <a:r>
              <a:rPr lang="en-US" sz="4000" smtClean="0">
                <a:latin typeface="Segoe" pitchFamily="34" charset="0"/>
              </a:rPr>
              <a:t>WF Live Coding</a:t>
            </a:r>
            <a:endParaRPr lang="en-US" smtClean="0">
              <a:latin typeface="Segoe" pitchFamily="34" charset="0"/>
            </a:endParaRPr>
          </a:p>
        </p:txBody>
      </p:sp>
      <p:pic>
        <p:nvPicPr>
          <p:cNvPr id="20482" name="Rectangle 20481"/>
          <p:cNvPicPr>
            <a:picLocks noChangeAspect="1" noChangeArrowheads="1"/>
          </p:cNvPicPr>
          <p:nvPr/>
        </p:nvPicPr>
        <p:blipFill>
          <a:blip r:embed="rId3" cstate="print"/>
          <a:srcRect/>
          <a:stretch>
            <a:fillRect/>
          </a:stretch>
        </p:blipFill>
        <p:spPr bwMode="auto">
          <a:xfrm>
            <a:off x="0" y="1554163"/>
            <a:ext cx="4613275" cy="2192337"/>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5183808" y="1470230"/>
            <a:ext cx="3544386" cy="2688027"/>
          </a:xfrm>
          <a:prstGeom prst="rect">
            <a:avLst/>
          </a:prstGeom>
          <a:noFill/>
          <a:ln w="38100">
            <a:solidFill>
              <a:schemeClr val="tx1"/>
            </a:solidFill>
          </a:ln>
          <a:effectLst>
            <a:reflection blurRad="12700" stA="50000" endPos="75000" dist="12700" dir="5400000" sy="-100000" algn="bl" rotWithShape="0"/>
          </a:effectLst>
          <a:scene3d>
            <a:camera prst="isometricOffAxis1Right"/>
            <a:lightRig rig="threePt" dir="t">
              <a:rot lat="0" lon="0" rev="18900000"/>
            </a:lightRig>
          </a:scene3d>
        </p:spPr>
      </p:pic>
    </p:spTree>
  </p:cSld>
  <p:clrMapOvr>
    <a:masterClrMapping/>
  </p:clrMapOvr>
  <p:transition>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endParaRPr lang="en-US" smtClean="0">
              <a:latin typeface="Segoe" pitchFamily="34" charset="0"/>
            </a:endParaRPr>
          </a:p>
        </p:txBody>
      </p:sp>
      <p:sp>
        <p:nvSpPr>
          <p:cNvPr id="133123"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33124" name="Picture 4" descr="DllWPF"/>
          <p:cNvPicPr>
            <a:picLocks noChangeAspect="1" noChangeArrowheads="1"/>
          </p:cNvPicPr>
          <p:nvPr/>
        </p:nvPicPr>
        <p:blipFill>
          <a:blip r:embed="rId2" cstate="print"/>
          <a:srcRect/>
          <a:stretch>
            <a:fillRect/>
          </a:stretch>
        </p:blipFill>
        <p:spPr bwMode="auto">
          <a:xfrm>
            <a:off x="-304800" y="-228600"/>
            <a:ext cx="7772400" cy="7315200"/>
          </a:xfrm>
          <a:prstGeom prst="rect">
            <a:avLst/>
          </a:prstGeom>
          <a:noFill/>
        </p:spPr>
      </p:pic>
      <p:pic>
        <p:nvPicPr>
          <p:cNvPr id="133125" name="Picture 5" descr="DllWPF"/>
          <p:cNvPicPr>
            <a:picLocks noChangeAspect="1" noChangeArrowheads="1"/>
          </p:cNvPicPr>
          <p:nvPr/>
        </p:nvPicPr>
        <p:blipFill>
          <a:blip r:embed="rId3" cstate="print"/>
          <a:srcRect/>
          <a:stretch>
            <a:fillRect/>
          </a:stretch>
        </p:blipFill>
        <p:spPr bwMode="auto">
          <a:xfrm>
            <a:off x="-304800" y="-228600"/>
            <a:ext cx="8940800" cy="7315200"/>
          </a:xfrm>
          <a:prstGeom prst="rect">
            <a:avLst/>
          </a:prstGeom>
          <a:noFill/>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body" idx="1"/>
          </p:nvPr>
        </p:nvSpPr>
        <p:spPr bwMode="auto">
          <a:xfrm>
            <a:off x="1524000" y="1600200"/>
            <a:ext cx="7313613" cy="4570413"/>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rPr>
              <a:t>The. NET Framework consists of all the technologies that help in creating and running applications that are:</a:t>
            </a:r>
            <a:endParaRPr lang="en-US" sz="1800" dirty="0" smtClean="0">
              <a:latin typeface="Arial" charset="0"/>
              <a:cs typeface="Times New Roman" pitchFamily="18" charset="0"/>
            </a:endParaRPr>
          </a:p>
          <a:p>
            <a:pPr lvl="1">
              <a:buFontTx/>
              <a:buBlip>
                <a:blip r:embed="rId4"/>
              </a:buBlip>
            </a:pPr>
            <a:r>
              <a:rPr lang="en-US" sz="1800" dirty="0" smtClean="0">
                <a:latin typeface="Arial" charset="0"/>
                <a:cs typeface="Times New Roman" pitchFamily="18" charset="0"/>
              </a:rPr>
              <a:t>Robust: Applications those are strong.</a:t>
            </a:r>
          </a:p>
          <a:p>
            <a:pPr lvl="1">
              <a:buFontTx/>
              <a:buBlip>
                <a:blip r:embed="rId4"/>
              </a:buBlip>
            </a:pPr>
            <a:r>
              <a:rPr lang="en-US" sz="1800" dirty="0" smtClean="0">
                <a:latin typeface="Arial" charset="0"/>
                <a:cs typeface="Times New Roman" pitchFamily="18" charset="0"/>
              </a:rPr>
              <a:t>Scalable: Applications that can be extended.</a:t>
            </a:r>
          </a:p>
          <a:p>
            <a:pPr lvl="1">
              <a:buFontTx/>
              <a:buBlip>
                <a:blip r:embed="rId4"/>
              </a:buBlip>
            </a:pPr>
            <a:r>
              <a:rPr lang="en-US" sz="1800" dirty="0" smtClean="0">
                <a:latin typeface="Arial" charset="0"/>
                <a:cs typeface="Times New Roman" pitchFamily="18" charset="0"/>
              </a:rPr>
              <a:t>Distributed: Applications that runs on computers of different networks.</a:t>
            </a:r>
          </a:p>
          <a:p>
            <a:pPr>
              <a:buFontTx/>
              <a:buBlip>
                <a:blip r:embed="rId3"/>
              </a:buBlip>
            </a:pPr>
            <a:r>
              <a:rPr lang="en-US" sz="2000" dirty="0" smtClean="0">
                <a:latin typeface="Arial" charset="0"/>
              </a:rPr>
              <a:t>The .NET offers a complete suite for developing and deploying applications. This suite consists of:</a:t>
            </a:r>
            <a:endParaRPr lang="en-US" sz="2000" dirty="0" smtClean="0">
              <a:latin typeface="Arial" charset="0"/>
              <a:cs typeface="Times New Roman" pitchFamily="18" charset="0"/>
            </a:endParaRPr>
          </a:p>
          <a:p>
            <a:pPr lvl="1">
              <a:buFontTx/>
              <a:buBlip>
                <a:blip r:embed="rId4"/>
              </a:buBlip>
            </a:pPr>
            <a:r>
              <a:rPr lang="en-US" sz="1800" dirty="0" smtClean="0">
                <a:latin typeface="Arial" charset="0"/>
                <a:cs typeface="Times New Roman" pitchFamily="18" charset="0"/>
              </a:rPr>
              <a:t>.NET Products</a:t>
            </a:r>
          </a:p>
          <a:p>
            <a:pPr lvl="1">
              <a:buFontTx/>
              <a:buBlip>
                <a:blip r:embed="rId4"/>
              </a:buBlip>
            </a:pPr>
            <a:r>
              <a:rPr lang="en-US" sz="1800" dirty="0" smtClean="0">
                <a:latin typeface="Arial" charset="0"/>
                <a:cs typeface="Times New Roman" pitchFamily="18" charset="0"/>
              </a:rPr>
              <a:t>.NET Services</a:t>
            </a:r>
          </a:p>
          <a:p>
            <a:pPr lvl="1">
              <a:buFontTx/>
              <a:buBlip>
                <a:blip r:embed="rId4"/>
              </a:buBlip>
            </a:pPr>
            <a:r>
              <a:rPr lang="en-US" sz="1800" dirty="0" smtClean="0">
                <a:latin typeface="Arial" charset="0"/>
                <a:cs typeface="Times New Roman" pitchFamily="18" charset="0"/>
              </a:rPr>
              <a:t>.NET Framework</a:t>
            </a:r>
          </a:p>
        </p:txBody>
      </p:sp>
      <p:sp>
        <p:nvSpPr>
          <p:cNvPr id="7171"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cs typeface="Times New Roman" pitchFamily="18" charset="0"/>
              </a:rPr>
              <a:t>Identifying the Components of the .NET </a:t>
            </a:r>
            <a:r>
              <a:rPr lang="en-US" sz="2800" b="1" dirty="0" smtClean="0">
                <a:latin typeface="+mj-lt"/>
                <a:cs typeface="Times New Roman" pitchFamily="18" charset="0"/>
              </a:rPr>
              <a:t>Framework</a:t>
            </a:r>
            <a:endParaRPr lang="en-US" sz="2800" b="1" dirty="0">
              <a:latin typeface="+mj-lt"/>
              <a:cs typeface="Times New Roman" pitchFamily="18" charset="0"/>
            </a:endParaRPr>
          </a:p>
          <a:p>
            <a:pPr marL="0" lvl="1">
              <a:spcBef>
                <a:spcPct val="50000"/>
              </a:spcBef>
            </a:pPr>
            <a:r>
              <a:rPr lang="en-US" b="1" dirty="0">
                <a:solidFill>
                  <a:schemeClr val="bg1"/>
                </a:solidFill>
                <a:latin typeface="Tahoma" pitchFamily="34" charset="0"/>
                <a:cs typeface="Times New Roman" pitchFamily="18" charset="0"/>
              </a:rPr>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endParaRPr lang="en-US" smtClean="0">
              <a:latin typeface="Segoe" pitchFamily="34" charset="0"/>
            </a:endParaRPr>
          </a:p>
        </p:txBody>
      </p:sp>
      <p:sp>
        <p:nvSpPr>
          <p:cNvPr id="134147"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34148" name="Picture 4" descr="WPF1"/>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endParaRPr lang="en-US" smtClean="0">
              <a:latin typeface="Segoe" pitchFamily="34" charset="0"/>
            </a:endParaRPr>
          </a:p>
        </p:txBody>
      </p:sp>
      <p:sp>
        <p:nvSpPr>
          <p:cNvPr id="135171"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35172" name="Picture 4" descr="WPF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endParaRPr lang="en-US" smtClean="0">
              <a:latin typeface="Segoe" pitchFamily="34" charset="0"/>
            </a:endParaRPr>
          </a:p>
        </p:txBody>
      </p:sp>
      <p:sp>
        <p:nvSpPr>
          <p:cNvPr id="136195" name="Rectangle 3"/>
          <p:cNvSpPr>
            <a:spLocks noGrp="1" noChangeArrowheads="1"/>
          </p:cNvSpPr>
          <p:nvPr>
            <p:ph type="body" idx="1"/>
          </p:nvPr>
        </p:nvSpPr>
        <p:spPr>
          <a:noFill/>
          <a:ln/>
        </p:spPr>
        <p:txBody>
          <a:bodyPr/>
          <a:lstStyle/>
          <a:p>
            <a:endParaRPr lang="en-US" smtClean="0">
              <a:latin typeface="Segoe" pitchFamily="34" charset="0"/>
            </a:endParaRPr>
          </a:p>
        </p:txBody>
      </p:sp>
      <p:pic>
        <p:nvPicPr>
          <p:cNvPr id="136196" name="Picture 4" descr="WPF3"/>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Title 148482"/>
          <p:cNvSpPr>
            <a:spLocks noGrp="1" noChangeArrowheads="1"/>
          </p:cNvSpPr>
          <p:nvPr>
            <p:ph type="title" idx="4294967295"/>
          </p:nvPr>
        </p:nvSpPr>
        <p:spPr/>
        <p:txBody>
          <a:bodyPr>
            <a:normAutofit fontScale="90000"/>
          </a:bodyPr>
          <a:lstStyle/>
          <a:p>
            <a:r>
              <a:rPr lang="en-US" smtClean="0">
                <a:latin typeface="Segoe" pitchFamily="34" charset="0"/>
              </a:rPr>
              <a:t>Windows Presentation Foundation</a:t>
            </a:r>
          </a:p>
        </p:txBody>
      </p:sp>
      <p:sp>
        <p:nvSpPr>
          <p:cNvPr id="148484" name="TextBox 148483"/>
          <p:cNvSpPr txBox="1">
            <a:spLocks noChangeArrowheads="1"/>
          </p:cNvSpPr>
          <p:nvPr/>
        </p:nvSpPr>
        <p:spPr bwMode="auto">
          <a:xfrm>
            <a:off x="461963" y="3108325"/>
            <a:ext cx="4110037" cy="1373188"/>
          </a:xfrm>
          <a:prstGeom prst="rect">
            <a:avLst/>
          </a:prstGeom>
          <a:noFill/>
          <a:ln w="9525" cap="flat" cmpd="sng" algn="ctr">
            <a:noFill/>
            <a:prstDash val="solid"/>
            <a:miter lim="800000"/>
            <a:headEnd type="none" w="med" len="med"/>
            <a:tailEnd type="none" w="med" len="med"/>
          </a:ln>
          <a:effectLst/>
        </p:spPr>
        <p:txBody>
          <a:bodyPr>
            <a:spAutoFit/>
          </a:bodyPr>
          <a:lstStyle/>
          <a:p>
            <a:pPr algn="r">
              <a:lnSpc>
                <a:spcPct val="140000"/>
              </a:lnSpc>
            </a:pPr>
            <a:r>
              <a:rPr lang="en-US" sz="2000">
                <a:effectLst>
                  <a:outerShdw blurRad="38100" dist="38100" dir="2700000" algn="tl">
                    <a:srgbClr val="080808"/>
                  </a:outerShdw>
                </a:effectLst>
                <a:latin typeface="Segoe Semibold" pitchFamily="34" charset="0"/>
              </a:rPr>
              <a:t>Unified framework for building </a:t>
            </a:r>
            <a:endParaRPr lang="en-US"/>
          </a:p>
          <a:p>
            <a:pPr algn="r">
              <a:lnSpc>
                <a:spcPct val="140000"/>
              </a:lnSpc>
            </a:pPr>
            <a:r>
              <a:rPr lang="en-US" sz="2000">
                <a:effectLst>
                  <a:outerShdw blurRad="38100" dist="38100" dir="2700000" algn="tl">
                    <a:srgbClr val="080808"/>
                  </a:outerShdw>
                </a:effectLst>
                <a:latin typeface="Segoe Semibold" pitchFamily="34" charset="0"/>
              </a:rPr>
              <a:t>next gen user experiences with</a:t>
            </a:r>
          </a:p>
          <a:p>
            <a:pPr algn="r">
              <a:lnSpc>
                <a:spcPct val="140000"/>
              </a:lnSpc>
            </a:pPr>
            <a:r>
              <a:rPr lang="en-US" sz="2000">
                <a:effectLst>
                  <a:outerShdw blurRad="38100" dist="38100" dir="2700000" algn="tl">
                    <a:srgbClr val="080808"/>
                  </a:outerShdw>
                </a:effectLst>
                <a:latin typeface="Segoe Semibold" pitchFamily="34" charset="0"/>
              </a:rPr>
              <a:t>UI, media and documents</a:t>
            </a:r>
          </a:p>
        </p:txBody>
      </p:sp>
      <p:pic>
        <p:nvPicPr>
          <p:cNvPr id="137221" name="Rectangle 21507"/>
          <p:cNvPicPr>
            <a:picLocks noChangeAspect="1" noChangeArrowheads="1"/>
          </p:cNvPicPr>
          <p:nvPr/>
        </p:nvPicPr>
        <p:blipFill>
          <a:blip r:embed="rId3" cstate="print"/>
          <a:srcRect/>
          <a:stretch>
            <a:fillRect/>
          </a:stretch>
        </p:blipFill>
        <p:spPr bwMode="auto">
          <a:xfrm>
            <a:off x="3994150" y="4937125"/>
            <a:ext cx="5149850" cy="1930400"/>
          </a:xfrm>
          <a:prstGeom prst="rect">
            <a:avLst/>
          </a:prstGeom>
          <a:solidFill>
            <a:schemeClr val="bg1">
              <a:alpha val="0"/>
            </a:schemeClr>
          </a:solidFill>
          <a:ln w="9525">
            <a:noFill/>
            <a:miter lim="800000"/>
            <a:headEnd/>
            <a:tailEnd/>
          </a:ln>
        </p:spPr>
      </p:pic>
      <p:pic>
        <p:nvPicPr>
          <p:cNvPr id="137222" name="Rectangle 21508"/>
          <p:cNvPicPr>
            <a:picLocks noChangeAspect="1" noChangeArrowheads="1"/>
          </p:cNvPicPr>
          <p:nvPr/>
        </p:nvPicPr>
        <p:blipFill>
          <a:blip r:embed="rId4" cstate="print"/>
          <a:srcRect/>
          <a:stretch>
            <a:fillRect/>
          </a:stretch>
        </p:blipFill>
        <p:spPr bwMode="auto">
          <a:xfrm>
            <a:off x="4721225" y="1963738"/>
            <a:ext cx="1882775" cy="1882775"/>
          </a:xfrm>
          <a:prstGeom prst="rect">
            <a:avLst/>
          </a:prstGeom>
          <a:noFill/>
          <a:ln w="9525">
            <a:noFill/>
            <a:miter lim="800000"/>
            <a:headEnd/>
            <a:tailEnd/>
          </a:ln>
        </p:spPr>
      </p:pic>
      <p:pic>
        <p:nvPicPr>
          <p:cNvPr id="137223" name="Rectangle 21509"/>
          <p:cNvPicPr>
            <a:picLocks noChangeAspect="1" noChangeArrowheads="1"/>
          </p:cNvPicPr>
          <p:nvPr/>
        </p:nvPicPr>
        <p:blipFill>
          <a:blip r:embed="rId5" cstate="print"/>
          <a:srcRect/>
          <a:stretch>
            <a:fillRect/>
          </a:stretch>
        </p:blipFill>
        <p:spPr bwMode="auto">
          <a:xfrm>
            <a:off x="6602413" y="3844925"/>
            <a:ext cx="1882775" cy="1882775"/>
          </a:xfrm>
          <a:prstGeom prst="rect">
            <a:avLst/>
          </a:prstGeom>
          <a:noFill/>
          <a:ln w="9525">
            <a:noFill/>
            <a:miter lim="800000"/>
            <a:headEnd/>
            <a:tailEnd/>
          </a:ln>
        </p:spPr>
      </p:pic>
      <p:pic>
        <p:nvPicPr>
          <p:cNvPr id="137224" name="Rectangle 21510"/>
          <p:cNvPicPr>
            <a:picLocks noChangeAspect="1" noChangeArrowheads="1"/>
          </p:cNvPicPr>
          <p:nvPr/>
        </p:nvPicPr>
        <p:blipFill>
          <a:blip r:embed="rId6" cstate="print"/>
          <a:srcRect/>
          <a:stretch>
            <a:fillRect/>
          </a:stretch>
        </p:blipFill>
        <p:spPr bwMode="auto">
          <a:xfrm>
            <a:off x="4721225" y="3844925"/>
            <a:ext cx="1882775" cy="1882775"/>
          </a:xfrm>
          <a:prstGeom prst="rect">
            <a:avLst/>
          </a:prstGeom>
          <a:noFill/>
          <a:ln w="9525">
            <a:noFill/>
            <a:miter lim="800000"/>
            <a:headEnd/>
            <a:tailEnd/>
          </a:ln>
        </p:spPr>
      </p:pic>
      <p:sp>
        <p:nvSpPr>
          <p:cNvPr id="137225" name="Oval 21511"/>
          <p:cNvSpPr>
            <a:spLocks noChangeArrowheads="1"/>
          </p:cNvSpPr>
          <p:nvPr/>
        </p:nvSpPr>
        <p:spPr bwMode="auto">
          <a:xfrm>
            <a:off x="4746625" y="1978025"/>
            <a:ext cx="3714750" cy="3714750"/>
          </a:xfrm>
          <a:prstGeom prst="ellipse">
            <a:avLst/>
          </a:prstGeom>
          <a:solidFill>
            <a:srgbClr val="000000">
              <a:alpha val="85097"/>
            </a:srgbClr>
          </a:solidFill>
          <a:ln w="9525">
            <a:noFill/>
            <a:round/>
            <a:headEnd/>
            <a:tailEnd/>
          </a:ln>
        </p:spPr>
        <p:txBody>
          <a:bodyPr wrap="none" anchor="ctr"/>
          <a:lstStyle/>
          <a:p>
            <a:endParaRPr lang="en-US">
              <a:solidFill>
                <a:srgbClr val="000000"/>
              </a:solidFill>
            </a:endParaRPr>
          </a:p>
        </p:txBody>
      </p:sp>
      <p:pic>
        <p:nvPicPr>
          <p:cNvPr id="137226" name="Rectangle 21512"/>
          <p:cNvPicPr>
            <a:picLocks noChangeAspect="1" noChangeArrowheads="1"/>
          </p:cNvPicPr>
          <p:nvPr/>
        </p:nvPicPr>
        <p:blipFill>
          <a:blip r:embed="rId7" cstate="print"/>
          <a:srcRect/>
          <a:stretch>
            <a:fillRect/>
          </a:stretch>
        </p:blipFill>
        <p:spPr bwMode="auto">
          <a:xfrm>
            <a:off x="6602413" y="1963738"/>
            <a:ext cx="1882775" cy="1882775"/>
          </a:xfrm>
          <a:prstGeom prst="rect">
            <a:avLst/>
          </a:prstGeom>
          <a:noFill/>
          <a:ln w="9525">
            <a:noFill/>
            <a:miter lim="800000"/>
            <a:headEnd/>
            <a:tailEnd/>
          </a:ln>
        </p:spPr>
      </p:pic>
      <p:pic>
        <p:nvPicPr>
          <p:cNvPr id="137227" name="Rectangle 21513"/>
          <p:cNvPicPr>
            <a:picLocks noChangeAspect="1" noChangeArrowheads="1"/>
          </p:cNvPicPr>
          <p:nvPr/>
        </p:nvPicPr>
        <p:blipFill>
          <a:blip r:embed="rId8" cstate="print"/>
          <a:srcRect/>
          <a:stretch>
            <a:fillRect/>
          </a:stretch>
        </p:blipFill>
        <p:spPr bwMode="auto">
          <a:xfrm>
            <a:off x="5237163" y="2478088"/>
            <a:ext cx="2733675" cy="2733675"/>
          </a:xfrm>
          <a:prstGeom prst="rect">
            <a:avLst/>
          </a:prstGeom>
          <a:noFill/>
          <a:ln w="9525">
            <a:noFill/>
            <a:miter lim="800000"/>
            <a:headEnd/>
            <a:tailEnd/>
          </a:ln>
        </p:spPr>
      </p:pic>
      <p:pic>
        <p:nvPicPr>
          <p:cNvPr id="137228" name="Rectangle 21514"/>
          <p:cNvPicPr>
            <a:picLocks noChangeAspect="1" noChangeArrowheads="1"/>
          </p:cNvPicPr>
          <p:nvPr/>
        </p:nvPicPr>
        <p:blipFill>
          <a:blip r:embed="rId9" cstate="print"/>
          <a:srcRect/>
          <a:stretch>
            <a:fillRect/>
          </a:stretch>
        </p:blipFill>
        <p:spPr bwMode="auto">
          <a:xfrm>
            <a:off x="7523163" y="5638800"/>
            <a:ext cx="1544637" cy="695325"/>
          </a:xfrm>
          <a:prstGeom prst="rect">
            <a:avLst/>
          </a:prstGeom>
          <a:noFill/>
          <a:ln w="9525">
            <a:noFill/>
            <a:miter lim="800000"/>
            <a:headEnd/>
            <a:tailEnd/>
          </a:ln>
        </p:spPr>
      </p:pic>
      <p:pic>
        <p:nvPicPr>
          <p:cNvPr id="148496" name="Rectangle 148495"/>
          <p:cNvPicPr>
            <a:picLocks noChangeAspect="1" noChangeArrowheads="1"/>
          </p:cNvPicPr>
          <p:nvPr/>
        </p:nvPicPr>
        <p:blipFill>
          <a:blip r:embed="rId10" cstate="print"/>
          <a:srcRect/>
          <a:stretch>
            <a:fillRect/>
          </a:stretch>
        </p:blipFill>
        <p:spPr bwMode="auto">
          <a:xfrm>
            <a:off x="4683125" y="1847850"/>
            <a:ext cx="3867150" cy="3867150"/>
          </a:xfrm>
          <a:prstGeom prst="rect">
            <a:avLst/>
          </a:prstGeom>
          <a:noFill/>
          <a:ln w="9525">
            <a:noFill/>
            <a:miter lim="800000"/>
            <a:headEnd/>
            <a:tailEnd/>
          </a:ln>
        </p:spPr>
      </p:pic>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xit" presetSubtype="16" fill="hold" nodeType="afterEffect">
                                  <p:stCondLst>
                                    <p:cond delay="0"/>
                                  </p:stCondLst>
                                  <p:childTnLst>
                                    <p:animEffect transition="out" filter="circle(in)">
                                      <p:cBhvr>
                                        <p:cTn id="6" dur="500"/>
                                        <p:tgtEl>
                                          <p:spTgt spid="148496"/>
                                        </p:tgtEl>
                                      </p:cBhvr>
                                    </p:animEffect>
                                    <p:set>
                                      <p:cBhvr>
                                        <p:cTn id="7" dur="1" fill="hold">
                                          <p:stCondLst>
                                            <p:cond delay="499"/>
                                          </p:stCondLst>
                                        </p:cTn>
                                        <p:tgtEl>
                                          <p:spTgt spid="148496"/>
                                        </p:tgtEl>
                                        <p:attrNameLst>
                                          <p:attrName>style.visibility</p:attrName>
                                        </p:attrNameLst>
                                      </p:cBhvr>
                                      <p:to>
                                        <p:strVal val="hidden"/>
                                      </p:to>
                                    </p:set>
                                  </p:childTnLst>
                                </p:cTn>
                              </p:par>
                            </p:childTnLst>
                          </p:cTn>
                        </p:par>
                        <p:par>
                          <p:cTn id="8" fill="hold">
                            <p:stCondLst>
                              <p:cond delay="500"/>
                            </p:stCondLst>
                            <p:childTnLst>
                              <p:par>
                                <p:cTn id="9" presetID="6" presetClass="entr" presetSubtype="32" fill="hold" nodeType="afterEffect">
                                  <p:stCondLst>
                                    <p:cond delay="0"/>
                                  </p:stCondLst>
                                  <p:iterate type="lt">
                                    <p:tmPct val="10000"/>
                                  </p:iterate>
                                  <p:childTnLst>
                                    <p:set>
                                      <p:cBhvr>
                                        <p:cTn id="10" dur="1" fill="hold">
                                          <p:stCondLst>
                                            <p:cond delay="0"/>
                                          </p:stCondLst>
                                        </p:cTn>
                                        <p:tgtEl>
                                          <p:spTgt spid="148484"/>
                                        </p:tgtEl>
                                        <p:attrNameLst>
                                          <p:attrName>style.visibility</p:attrName>
                                        </p:attrNameLst>
                                      </p:cBhvr>
                                      <p:to>
                                        <p:strVal val="visible"/>
                                      </p:to>
                                    </p:set>
                                    <p:animEffect transition="in" filter="circle(out)">
                                      <p:cBhvr>
                                        <p:cTn id="11" dur="500"/>
                                        <p:tgtEl>
                                          <p:spTgt spid="148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Rectangle 22528"/>
          <p:cNvPicPr>
            <a:picLocks noChangeAspect="1" noChangeArrowheads="1"/>
          </p:cNvPicPr>
          <p:nvPr/>
        </p:nvPicPr>
        <p:blipFill>
          <a:blip r:embed="rId3" cstate="print"/>
          <a:srcRect r="27052" b="7889"/>
          <a:stretch>
            <a:fillRect/>
          </a:stretch>
        </p:blipFill>
        <p:spPr bwMode="auto">
          <a:xfrm>
            <a:off x="6096000" y="4003675"/>
            <a:ext cx="3048000" cy="2854325"/>
          </a:xfrm>
          <a:prstGeom prst="rect">
            <a:avLst/>
          </a:prstGeom>
          <a:noFill/>
          <a:ln w="9525">
            <a:noFill/>
            <a:miter lim="800000"/>
            <a:headEnd/>
            <a:tailEnd/>
          </a:ln>
        </p:spPr>
      </p:pic>
      <p:pic>
        <p:nvPicPr>
          <p:cNvPr id="139267" name="Rectangle 22529"/>
          <p:cNvPicPr>
            <a:picLocks noChangeAspect="1" noChangeArrowheads="1"/>
          </p:cNvPicPr>
          <p:nvPr/>
        </p:nvPicPr>
        <p:blipFill>
          <a:blip r:embed="rId4" cstate="print"/>
          <a:srcRect/>
          <a:stretch>
            <a:fillRect/>
          </a:stretch>
        </p:blipFill>
        <p:spPr bwMode="auto">
          <a:xfrm>
            <a:off x="1752600" y="2303463"/>
            <a:ext cx="5562600" cy="2573337"/>
          </a:xfrm>
          <a:prstGeom prst="rect">
            <a:avLst/>
          </a:prstGeom>
          <a:noFill/>
          <a:ln w="9525">
            <a:noFill/>
            <a:miter lim="800000"/>
            <a:headEnd/>
            <a:tailEnd/>
          </a:ln>
        </p:spPr>
      </p:pic>
      <p:sp>
        <p:nvSpPr>
          <p:cNvPr id="150531" name="Title 150530"/>
          <p:cNvSpPr>
            <a:spLocks noGrp="1" noChangeArrowheads="1"/>
          </p:cNvSpPr>
          <p:nvPr>
            <p:ph type="title" idx="4294967295"/>
          </p:nvPr>
        </p:nvSpPr>
        <p:spPr>
          <a:xfrm>
            <a:off x="304800" y="152400"/>
            <a:ext cx="8839200" cy="1143000"/>
          </a:xfrm>
        </p:spPr>
        <p:txBody>
          <a:bodyPr>
            <a:normAutofit fontScale="90000"/>
          </a:bodyPr>
          <a:lstStyle/>
          <a:p>
            <a:r>
              <a:rPr lang="en-US" smtClean="0">
                <a:latin typeface="Segoe" pitchFamily="34" charset="0"/>
              </a:rPr>
              <a:t>Windows Presentation Foundation</a:t>
            </a:r>
          </a:p>
        </p:txBody>
      </p:sp>
      <p:pic>
        <p:nvPicPr>
          <p:cNvPr id="139269" name="Rectangle 22531"/>
          <p:cNvPicPr>
            <a:picLocks noChangeAspect="1" noChangeArrowheads="1"/>
          </p:cNvPicPr>
          <p:nvPr/>
        </p:nvPicPr>
        <p:blipFill>
          <a:blip r:embed="rId5" cstate="print"/>
          <a:srcRect/>
          <a:stretch>
            <a:fillRect/>
          </a:stretch>
        </p:blipFill>
        <p:spPr bwMode="auto">
          <a:xfrm>
            <a:off x="3571875" y="2028825"/>
            <a:ext cx="1990725" cy="942975"/>
          </a:xfrm>
          <a:prstGeom prst="rect">
            <a:avLst/>
          </a:prstGeom>
          <a:noFill/>
          <a:ln w="9525">
            <a:noFill/>
            <a:miter lim="800000"/>
            <a:headEnd/>
            <a:tailEnd/>
          </a:ln>
        </p:spPr>
      </p:pic>
      <p:grpSp>
        <p:nvGrpSpPr>
          <p:cNvPr id="2" name="Group 6"/>
          <p:cNvGrpSpPr>
            <a:grpSpLocks/>
          </p:cNvGrpSpPr>
          <p:nvPr/>
        </p:nvGrpSpPr>
        <p:grpSpPr bwMode="auto">
          <a:xfrm>
            <a:off x="2895600" y="2667000"/>
            <a:ext cx="3338513" cy="2501900"/>
            <a:chOff x="0" y="2744"/>
            <a:chExt cx="2103" cy="1576"/>
          </a:xfrm>
        </p:grpSpPr>
        <p:pic>
          <p:nvPicPr>
            <p:cNvPr id="139271" name="Rectangle 22549"/>
            <p:cNvPicPr>
              <a:picLocks noChangeAspect="1" noChangeArrowheads="1"/>
            </p:cNvPicPr>
            <p:nvPr/>
          </p:nvPicPr>
          <p:blipFill>
            <a:blip r:embed="rId6" cstate="print"/>
            <a:srcRect/>
            <a:stretch>
              <a:fillRect/>
            </a:stretch>
          </p:blipFill>
          <p:spPr bwMode="auto">
            <a:xfrm>
              <a:off x="0" y="2744"/>
              <a:ext cx="2103" cy="1576"/>
            </a:xfrm>
            <a:prstGeom prst="rect">
              <a:avLst/>
            </a:prstGeom>
            <a:noFill/>
            <a:ln w="9525">
              <a:noFill/>
              <a:miter lim="800000"/>
              <a:headEnd/>
              <a:tailEnd/>
            </a:ln>
          </p:spPr>
        </p:pic>
        <p:sp>
          <p:nvSpPr>
            <p:cNvPr id="139272" name="Rectangle 22550"/>
            <p:cNvSpPr>
              <a:spLocks noChangeArrowheads="1"/>
            </p:cNvSpPr>
            <p:nvPr/>
          </p:nvSpPr>
          <p:spPr bwMode="blackGray">
            <a:xfrm>
              <a:off x="212" y="3303"/>
              <a:ext cx="1669" cy="588"/>
            </a:xfrm>
            <a:prstGeom prst="rect">
              <a:avLst/>
            </a:prstGeom>
            <a:noFill/>
            <a:ln w="9525">
              <a:noFill/>
              <a:miter lim="800000"/>
              <a:headEnd/>
              <a:tailEnd/>
            </a:ln>
          </p:spPr>
          <p:txBody>
            <a:bodyPr>
              <a:spAutoFit/>
            </a:bodyPr>
            <a:lstStyle/>
            <a:p>
              <a:r>
                <a:rPr lang="en-US" sz="1100" b="1" dirty="0">
                  <a:solidFill>
                    <a:schemeClr val="bg1"/>
                  </a:solidFill>
                  <a:latin typeface="Segoe Semibold" pitchFamily="34" charset="0"/>
                </a:rPr>
                <a:t>&lt;Button Width="100"&gt; OK</a:t>
              </a:r>
            </a:p>
            <a:p>
              <a:r>
                <a:rPr lang="en-US" sz="1100" b="1" dirty="0">
                  <a:solidFill>
                    <a:schemeClr val="bg1"/>
                  </a:solidFill>
                  <a:latin typeface="Segoe Semibold" pitchFamily="34" charset="0"/>
                </a:rPr>
                <a:t>  &lt;</a:t>
              </a:r>
              <a:r>
                <a:rPr lang="en-US" sz="1100" b="1" dirty="0" err="1">
                  <a:solidFill>
                    <a:schemeClr val="bg1"/>
                  </a:solidFill>
                  <a:latin typeface="Segoe Semibold" pitchFamily="34" charset="0"/>
                </a:rPr>
                <a:t>Button.Background</a:t>
              </a:r>
              <a:r>
                <a:rPr lang="en-US" sz="1100" b="1" dirty="0">
                  <a:solidFill>
                    <a:schemeClr val="bg1"/>
                  </a:solidFill>
                  <a:latin typeface="Segoe Semibold" pitchFamily="34" charset="0"/>
                </a:rPr>
                <a:t>&gt;</a:t>
              </a:r>
            </a:p>
            <a:p>
              <a:r>
                <a:rPr lang="en-US" sz="1100" b="1" dirty="0">
                  <a:solidFill>
                    <a:schemeClr val="bg1"/>
                  </a:solidFill>
                  <a:latin typeface="Segoe Semibold" pitchFamily="34" charset="0"/>
                </a:rPr>
                <a:t>    </a:t>
              </a:r>
              <a:r>
                <a:rPr lang="en-US" sz="1100" b="1" dirty="0" err="1">
                  <a:solidFill>
                    <a:schemeClr val="bg1"/>
                  </a:solidFill>
                  <a:latin typeface="Segoe Semibold" pitchFamily="34" charset="0"/>
                </a:rPr>
                <a:t>LightBlue</a:t>
              </a:r>
              <a:endParaRPr lang="en-US" sz="1100" b="1" dirty="0">
                <a:solidFill>
                  <a:schemeClr val="bg1"/>
                </a:solidFill>
                <a:latin typeface="Segoe Semibold" pitchFamily="34" charset="0"/>
              </a:endParaRPr>
            </a:p>
            <a:p>
              <a:r>
                <a:rPr lang="en-US" sz="1100" b="1" dirty="0">
                  <a:solidFill>
                    <a:schemeClr val="bg1"/>
                  </a:solidFill>
                  <a:latin typeface="Segoe Semibold" pitchFamily="34" charset="0"/>
                </a:rPr>
                <a:t>  &lt;/</a:t>
              </a:r>
              <a:r>
                <a:rPr lang="en-US" sz="1100" b="1" dirty="0" err="1">
                  <a:solidFill>
                    <a:schemeClr val="bg1"/>
                  </a:solidFill>
                  <a:latin typeface="Segoe Semibold" pitchFamily="34" charset="0"/>
                </a:rPr>
                <a:t>Button.Background</a:t>
              </a:r>
              <a:r>
                <a:rPr lang="en-US" sz="1100" b="1" dirty="0">
                  <a:solidFill>
                    <a:schemeClr val="bg1"/>
                  </a:solidFill>
                  <a:latin typeface="Segoe Semibold" pitchFamily="34" charset="0"/>
                </a:rPr>
                <a:t>&gt;</a:t>
              </a:r>
            </a:p>
            <a:p>
              <a:r>
                <a:rPr lang="en-US" sz="1100" b="1" dirty="0">
                  <a:solidFill>
                    <a:schemeClr val="bg1"/>
                  </a:solidFill>
                  <a:latin typeface="Segoe Semibold" pitchFamily="34" charset="0"/>
                </a:rPr>
                <a:t>&lt;/Button&gt;</a:t>
              </a:r>
            </a:p>
          </p:txBody>
        </p:sp>
        <p:sp>
          <p:nvSpPr>
            <p:cNvPr id="139273" name="TextBox 22551"/>
            <p:cNvSpPr txBox="1">
              <a:spLocks noChangeArrowheads="1"/>
            </p:cNvSpPr>
            <p:nvPr/>
          </p:nvSpPr>
          <p:spPr bwMode="auto">
            <a:xfrm>
              <a:off x="275" y="2995"/>
              <a:ext cx="999" cy="231"/>
            </a:xfrm>
            <a:prstGeom prst="rect">
              <a:avLst/>
            </a:prstGeom>
            <a:noFill/>
            <a:ln w="9525">
              <a:noFill/>
              <a:miter lim="800000"/>
              <a:headEnd/>
              <a:tailEnd/>
            </a:ln>
          </p:spPr>
          <p:txBody>
            <a:bodyPr>
              <a:spAutoFit/>
            </a:bodyPr>
            <a:lstStyle/>
            <a:p>
              <a:pPr eaLnBrk="0" hangingPunct="0">
                <a:spcBef>
                  <a:spcPct val="50000"/>
                </a:spcBef>
              </a:pPr>
              <a:r>
                <a:rPr lang="en-US" b="1" dirty="0">
                  <a:latin typeface="Segoe Semibold" pitchFamily="34" charset="0"/>
                </a:rPr>
                <a:t>XAML</a:t>
              </a:r>
            </a:p>
          </p:txBody>
        </p:sp>
      </p:grpSp>
      <p:grpSp>
        <p:nvGrpSpPr>
          <p:cNvPr id="3" name="Group 10"/>
          <p:cNvGrpSpPr>
            <a:grpSpLocks/>
          </p:cNvGrpSpPr>
          <p:nvPr/>
        </p:nvGrpSpPr>
        <p:grpSpPr bwMode="auto">
          <a:xfrm>
            <a:off x="0" y="2667000"/>
            <a:ext cx="3338513" cy="2501900"/>
            <a:chOff x="1829" y="2744"/>
            <a:chExt cx="2103" cy="1576"/>
          </a:xfrm>
        </p:grpSpPr>
        <p:pic>
          <p:nvPicPr>
            <p:cNvPr id="139275" name="Rectangle 22546"/>
            <p:cNvPicPr>
              <a:picLocks noChangeAspect="1" noChangeArrowheads="1"/>
            </p:cNvPicPr>
            <p:nvPr/>
          </p:nvPicPr>
          <p:blipFill>
            <a:blip r:embed="rId6" cstate="print"/>
            <a:srcRect/>
            <a:stretch>
              <a:fillRect/>
            </a:stretch>
          </p:blipFill>
          <p:spPr bwMode="auto">
            <a:xfrm>
              <a:off x="1829" y="2744"/>
              <a:ext cx="2103" cy="1576"/>
            </a:xfrm>
            <a:prstGeom prst="rect">
              <a:avLst/>
            </a:prstGeom>
            <a:noFill/>
            <a:ln w="9525">
              <a:noFill/>
              <a:miter lim="800000"/>
              <a:headEnd/>
              <a:tailEnd/>
            </a:ln>
          </p:spPr>
        </p:pic>
        <p:sp>
          <p:nvSpPr>
            <p:cNvPr id="139276" name="Rectangle 22547"/>
            <p:cNvSpPr>
              <a:spLocks noChangeArrowheads="1"/>
            </p:cNvSpPr>
            <p:nvPr/>
          </p:nvSpPr>
          <p:spPr bwMode="blackGray">
            <a:xfrm>
              <a:off x="2053" y="3303"/>
              <a:ext cx="1797" cy="588"/>
            </a:xfrm>
            <a:prstGeom prst="rect">
              <a:avLst/>
            </a:prstGeom>
            <a:noFill/>
            <a:ln w="9525">
              <a:noFill/>
              <a:miter lim="800000"/>
              <a:headEnd/>
              <a:tailEnd/>
            </a:ln>
          </p:spPr>
          <p:txBody>
            <a:bodyPr>
              <a:spAutoFit/>
            </a:bodyPr>
            <a:lstStyle/>
            <a:p>
              <a:r>
                <a:rPr lang="en-US" sz="1100" b="1" dirty="0">
                  <a:solidFill>
                    <a:schemeClr val="bg1"/>
                  </a:solidFill>
                  <a:latin typeface="Segoe Semibold" pitchFamily="34" charset="0"/>
                </a:rPr>
                <a:t>Button b1 = new Button();</a:t>
              </a:r>
            </a:p>
            <a:p>
              <a:r>
                <a:rPr lang="en-US" sz="1100" b="1" dirty="0">
                  <a:solidFill>
                    <a:schemeClr val="bg1"/>
                  </a:solidFill>
                  <a:latin typeface="Segoe Semibold" pitchFamily="34" charset="0"/>
                </a:rPr>
                <a:t>b1.Content = "OK";</a:t>
              </a:r>
            </a:p>
            <a:p>
              <a:r>
                <a:rPr lang="en-US" sz="1100" b="1" dirty="0">
                  <a:solidFill>
                    <a:schemeClr val="bg1"/>
                  </a:solidFill>
                  <a:latin typeface="Segoe Semibold" pitchFamily="34" charset="0"/>
                </a:rPr>
                <a:t>b1.Background = new </a:t>
              </a:r>
              <a:r>
                <a:rPr lang="en-US" sz="1100" b="1" dirty="0" err="1">
                  <a:solidFill>
                    <a:schemeClr val="bg1"/>
                  </a:solidFill>
                  <a:latin typeface="Segoe Semibold" pitchFamily="34" charset="0"/>
                </a:rPr>
                <a:t>SolidColorBrush</a:t>
              </a:r>
              <a:r>
                <a:rPr lang="en-US" sz="1100" b="1" dirty="0">
                  <a:solidFill>
                    <a:schemeClr val="bg1"/>
                  </a:solidFill>
                  <a:latin typeface="Segoe Semibold" pitchFamily="34" charset="0"/>
                </a:rPr>
                <a:t>(</a:t>
              </a:r>
              <a:r>
                <a:rPr lang="en-US" sz="1100" b="1" dirty="0" err="1">
                  <a:solidFill>
                    <a:schemeClr val="bg1"/>
                  </a:solidFill>
                  <a:latin typeface="Segoe Semibold" pitchFamily="34" charset="0"/>
                </a:rPr>
                <a:t>Colors.LightBlue</a:t>
              </a:r>
              <a:r>
                <a:rPr lang="en-US" sz="1100" b="1" dirty="0">
                  <a:solidFill>
                    <a:schemeClr val="bg1"/>
                  </a:solidFill>
                  <a:latin typeface="Segoe Semibold" pitchFamily="34" charset="0"/>
                </a:rPr>
                <a:t>);</a:t>
              </a:r>
            </a:p>
            <a:p>
              <a:r>
                <a:rPr lang="en-US" sz="1100" b="1" dirty="0">
                  <a:solidFill>
                    <a:schemeClr val="bg1"/>
                  </a:solidFill>
                  <a:latin typeface="Segoe Semibold" pitchFamily="34" charset="0"/>
                </a:rPr>
                <a:t>b1.Width = 100;</a:t>
              </a:r>
            </a:p>
          </p:txBody>
        </p:sp>
        <p:sp>
          <p:nvSpPr>
            <p:cNvPr id="139277" name="TextBox 22548"/>
            <p:cNvSpPr txBox="1">
              <a:spLocks noChangeArrowheads="1"/>
            </p:cNvSpPr>
            <p:nvPr/>
          </p:nvSpPr>
          <p:spPr bwMode="auto">
            <a:xfrm>
              <a:off x="2116" y="2995"/>
              <a:ext cx="999" cy="231"/>
            </a:xfrm>
            <a:prstGeom prst="rect">
              <a:avLst/>
            </a:prstGeom>
            <a:noFill/>
            <a:ln w="9525">
              <a:noFill/>
              <a:miter lim="800000"/>
              <a:headEnd/>
              <a:tailEnd/>
            </a:ln>
          </p:spPr>
          <p:txBody>
            <a:bodyPr>
              <a:spAutoFit/>
            </a:bodyPr>
            <a:lstStyle/>
            <a:p>
              <a:pPr eaLnBrk="0" hangingPunct="0">
                <a:spcBef>
                  <a:spcPct val="50000"/>
                </a:spcBef>
              </a:pPr>
              <a:r>
                <a:rPr lang="en-US" b="1" dirty="0">
                  <a:latin typeface="Segoe Semibold" pitchFamily="34" charset="0"/>
                </a:rPr>
                <a:t>C#</a:t>
              </a:r>
            </a:p>
          </p:txBody>
        </p:sp>
      </p:grpSp>
      <p:grpSp>
        <p:nvGrpSpPr>
          <p:cNvPr id="4" name="Group 14"/>
          <p:cNvGrpSpPr>
            <a:grpSpLocks/>
          </p:cNvGrpSpPr>
          <p:nvPr/>
        </p:nvGrpSpPr>
        <p:grpSpPr bwMode="auto">
          <a:xfrm>
            <a:off x="5805488" y="2667000"/>
            <a:ext cx="3338512" cy="2501900"/>
            <a:chOff x="3657" y="2744"/>
            <a:chExt cx="2103" cy="1576"/>
          </a:xfrm>
        </p:grpSpPr>
        <p:pic>
          <p:nvPicPr>
            <p:cNvPr id="139279" name="Rectangle 22543"/>
            <p:cNvPicPr>
              <a:picLocks noChangeAspect="1" noChangeArrowheads="1"/>
            </p:cNvPicPr>
            <p:nvPr/>
          </p:nvPicPr>
          <p:blipFill>
            <a:blip r:embed="rId6" cstate="print"/>
            <a:srcRect/>
            <a:stretch>
              <a:fillRect/>
            </a:stretch>
          </p:blipFill>
          <p:spPr bwMode="auto">
            <a:xfrm>
              <a:off x="3657" y="2744"/>
              <a:ext cx="2103" cy="1576"/>
            </a:xfrm>
            <a:prstGeom prst="rect">
              <a:avLst/>
            </a:prstGeom>
            <a:noFill/>
            <a:ln w="9525">
              <a:noFill/>
              <a:miter lim="800000"/>
              <a:headEnd/>
              <a:tailEnd/>
            </a:ln>
          </p:spPr>
        </p:pic>
        <p:sp>
          <p:nvSpPr>
            <p:cNvPr id="139280" name="Rectangle 22544"/>
            <p:cNvSpPr>
              <a:spLocks noChangeArrowheads="1"/>
            </p:cNvSpPr>
            <p:nvPr/>
          </p:nvSpPr>
          <p:spPr bwMode="blackGray">
            <a:xfrm>
              <a:off x="3875" y="3303"/>
              <a:ext cx="1806" cy="588"/>
            </a:xfrm>
            <a:prstGeom prst="rect">
              <a:avLst/>
            </a:prstGeom>
            <a:noFill/>
            <a:ln w="9525">
              <a:noFill/>
              <a:miter lim="800000"/>
              <a:headEnd/>
              <a:tailEnd/>
            </a:ln>
          </p:spPr>
          <p:txBody>
            <a:bodyPr>
              <a:spAutoFit/>
            </a:bodyPr>
            <a:lstStyle/>
            <a:p>
              <a:r>
                <a:rPr lang="en-US" sz="1100" b="1" dirty="0">
                  <a:solidFill>
                    <a:schemeClr val="bg1"/>
                  </a:solidFill>
                  <a:latin typeface="Segoe Semibold" pitchFamily="34" charset="0"/>
                </a:rPr>
                <a:t>Dim b1 As New Button</a:t>
              </a:r>
            </a:p>
            <a:p>
              <a:r>
                <a:rPr lang="en-US" sz="1100" b="1" dirty="0">
                  <a:solidFill>
                    <a:schemeClr val="bg1"/>
                  </a:solidFill>
                  <a:latin typeface="Segoe Semibold" pitchFamily="34" charset="0"/>
                </a:rPr>
                <a:t>b1.Content = "OK"</a:t>
              </a:r>
            </a:p>
            <a:p>
              <a:r>
                <a:rPr lang="en-US" sz="1100" b="1" dirty="0">
                  <a:solidFill>
                    <a:schemeClr val="bg1"/>
                  </a:solidFill>
                  <a:latin typeface="Segoe Semibold" pitchFamily="34" charset="0"/>
                </a:rPr>
                <a:t>b1.Background = New _</a:t>
              </a:r>
              <a:br>
                <a:rPr lang="en-US" sz="1100" b="1" dirty="0">
                  <a:solidFill>
                    <a:schemeClr val="bg1"/>
                  </a:solidFill>
                  <a:latin typeface="Segoe Semibold" pitchFamily="34" charset="0"/>
                </a:rPr>
              </a:br>
              <a:r>
                <a:rPr lang="en-US" sz="1100" b="1" dirty="0">
                  <a:solidFill>
                    <a:schemeClr val="bg1"/>
                  </a:solidFill>
                  <a:latin typeface="Segoe Semibold" pitchFamily="34" charset="0"/>
                </a:rPr>
                <a:t>    </a:t>
              </a:r>
              <a:r>
                <a:rPr lang="en-US" sz="1100" b="1" dirty="0" err="1">
                  <a:solidFill>
                    <a:schemeClr val="bg1"/>
                  </a:solidFill>
                  <a:latin typeface="Segoe Semibold" pitchFamily="34" charset="0"/>
                </a:rPr>
                <a:t>SolidColorBrush</a:t>
              </a:r>
              <a:r>
                <a:rPr lang="en-US" sz="1100" b="1" dirty="0">
                  <a:solidFill>
                    <a:schemeClr val="bg1"/>
                  </a:solidFill>
                  <a:latin typeface="Segoe Semibold" pitchFamily="34" charset="0"/>
                </a:rPr>
                <a:t>(</a:t>
              </a:r>
              <a:r>
                <a:rPr lang="en-US" sz="1100" b="1" dirty="0" err="1">
                  <a:solidFill>
                    <a:schemeClr val="bg1"/>
                  </a:solidFill>
                  <a:latin typeface="Segoe Semibold" pitchFamily="34" charset="0"/>
                </a:rPr>
                <a:t>Colors.LightBlue</a:t>
              </a:r>
              <a:r>
                <a:rPr lang="en-US" sz="1100" b="1" dirty="0">
                  <a:solidFill>
                    <a:schemeClr val="bg1"/>
                  </a:solidFill>
                  <a:latin typeface="Segoe Semibold" pitchFamily="34" charset="0"/>
                </a:rPr>
                <a:t>)</a:t>
              </a:r>
            </a:p>
            <a:p>
              <a:r>
                <a:rPr lang="en-US" sz="1100" b="1" dirty="0">
                  <a:solidFill>
                    <a:schemeClr val="bg1"/>
                  </a:solidFill>
                  <a:latin typeface="Segoe Semibold" pitchFamily="34" charset="0"/>
                </a:rPr>
                <a:t>b1.Width = 100</a:t>
              </a:r>
            </a:p>
          </p:txBody>
        </p:sp>
        <p:sp>
          <p:nvSpPr>
            <p:cNvPr id="139281" name="TextBox 22545"/>
            <p:cNvSpPr txBox="1">
              <a:spLocks noChangeArrowheads="1"/>
            </p:cNvSpPr>
            <p:nvPr/>
          </p:nvSpPr>
          <p:spPr bwMode="auto">
            <a:xfrm>
              <a:off x="3938" y="2995"/>
              <a:ext cx="999" cy="231"/>
            </a:xfrm>
            <a:prstGeom prst="rect">
              <a:avLst/>
            </a:prstGeom>
            <a:noFill/>
            <a:ln w="9525">
              <a:noFill/>
              <a:miter lim="800000"/>
              <a:headEnd/>
              <a:tailEnd/>
            </a:ln>
          </p:spPr>
          <p:txBody>
            <a:bodyPr>
              <a:spAutoFit/>
            </a:bodyPr>
            <a:lstStyle/>
            <a:p>
              <a:pPr eaLnBrk="0" hangingPunct="0">
                <a:spcBef>
                  <a:spcPct val="50000"/>
                </a:spcBef>
              </a:pPr>
              <a:r>
                <a:rPr lang="en-US" b="1" dirty="0">
                  <a:latin typeface="Segoe Semibold" pitchFamily="34" charset="0"/>
                </a:rPr>
                <a:t>VB.NET</a:t>
              </a:r>
            </a:p>
          </p:txBody>
        </p:sp>
      </p:grpSp>
      <p:sp>
        <p:nvSpPr>
          <p:cNvPr id="150546" name="Rectangle 150545"/>
          <p:cNvSpPr>
            <a:spLocks noChangeArrowheads="1"/>
          </p:cNvSpPr>
          <p:nvPr/>
        </p:nvSpPr>
        <p:spPr bwMode="auto">
          <a:xfrm>
            <a:off x="0" y="1409700"/>
            <a:ext cx="9144000" cy="720197"/>
          </a:xfrm>
          <a:prstGeom prst="rect">
            <a:avLst/>
          </a:prstGeom>
          <a:noFill/>
          <a:ln w="9525" cap="flat" cmpd="sng" algn="ctr">
            <a:noFill/>
            <a:prstDash val="solid"/>
            <a:miter lim="800000"/>
            <a:headEnd type="none" w="med" len="med"/>
            <a:tailEnd type="none" w="med" len="med"/>
          </a:ln>
          <a:effectLst/>
        </p:spPr>
        <p:txBody>
          <a:bodyPr>
            <a:spAutoFit/>
          </a:bodyPr>
          <a:lstStyle/>
          <a:p>
            <a:pPr marL="342900" indent="-342900" algn="ctr">
              <a:lnSpc>
                <a:spcPct val="70000"/>
              </a:lnSpc>
              <a:spcBef>
                <a:spcPct val="30000"/>
              </a:spcBef>
              <a:buClr>
                <a:schemeClr val="bg1"/>
              </a:buClr>
              <a:buSzPct val="90000"/>
              <a:buFont typeface="Wingdings 2" pitchFamily="18" charset="2"/>
              <a:buNone/>
            </a:pPr>
            <a:r>
              <a:rPr lang="en-US" sz="2400" dirty="0">
                <a:latin typeface="Segoe" pitchFamily="34" charset="0"/>
              </a:rPr>
              <a:t>XAML</a:t>
            </a:r>
            <a:endParaRPr lang="en-US" dirty="0"/>
          </a:p>
          <a:p>
            <a:pPr marL="342900" indent="-342900" algn="ctr">
              <a:lnSpc>
                <a:spcPct val="70000"/>
              </a:lnSpc>
              <a:spcBef>
                <a:spcPct val="30000"/>
              </a:spcBef>
              <a:buClr>
                <a:schemeClr val="bg1"/>
              </a:buClr>
              <a:buSzPct val="90000"/>
              <a:buFont typeface="Wingdings 2" pitchFamily="18" charset="2"/>
              <a:buNone/>
            </a:pPr>
            <a:r>
              <a:rPr lang="en-US" sz="2400" dirty="0" smtClean="0">
                <a:latin typeface="Segoe" pitchFamily="34" charset="0"/>
              </a:rPr>
              <a:t>extensible</a:t>
            </a:r>
            <a:r>
              <a:rPr lang="en-US" sz="2400" i="1" dirty="0" smtClean="0">
                <a:effectLst>
                  <a:outerShdw blurRad="38100" dist="38100" dir="2700000" algn="tl">
                    <a:srgbClr val="080808"/>
                  </a:outerShdw>
                </a:effectLst>
                <a:latin typeface="Segoe" pitchFamily="34" charset="0"/>
              </a:rPr>
              <a:t> </a:t>
            </a:r>
            <a:r>
              <a:rPr lang="en-US" sz="2400" dirty="0">
                <a:latin typeface="Segoe" pitchFamily="34" charset="0"/>
              </a:rPr>
              <a:t>Application</a:t>
            </a:r>
            <a:r>
              <a:rPr lang="en-US" sz="2400" i="1" dirty="0">
                <a:effectLst>
                  <a:outerShdw blurRad="38100" dist="38100" dir="2700000" algn="tl">
                    <a:srgbClr val="080808"/>
                  </a:outerShdw>
                </a:effectLst>
                <a:latin typeface="Segoe" pitchFamily="34" charset="0"/>
              </a:rPr>
              <a:t> </a:t>
            </a:r>
            <a:r>
              <a:rPr lang="en-US" sz="2400" dirty="0">
                <a:latin typeface="Segoe" pitchFamily="34" charset="0"/>
              </a:rPr>
              <a:t>Markup</a:t>
            </a:r>
            <a:r>
              <a:rPr lang="en-US" sz="2400" i="1" dirty="0">
                <a:effectLst>
                  <a:outerShdw blurRad="38100" dist="38100" dir="2700000" algn="tl">
                    <a:srgbClr val="080808"/>
                  </a:outerShdw>
                </a:effectLst>
                <a:latin typeface="Segoe" pitchFamily="34" charset="0"/>
              </a:rPr>
              <a:t> </a:t>
            </a:r>
            <a:r>
              <a:rPr lang="en-US" sz="2400" dirty="0">
                <a:latin typeface="Segoe" pitchFamily="34" charset="0"/>
              </a:rPr>
              <a:t>Language</a:t>
            </a:r>
          </a:p>
        </p:txBody>
      </p:sp>
      <p:pic>
        <p:nvPicPr>
          <p:cNvPr id="139283" name="Rectangle 22536"/>
          <p:cNvPicPr>
            <a:picLocks noChangeAspect="1" noChangeArrowheads="1"/>
          </p:cNvPicPr>
          <p:nvPr/>
        </p:nvPicPr>
        <p:blipFill>
          <a:blip r:embed="rId7" cstate="print"/>
          <a:srcRect/>
          <a:stretch>
            <a:fillRect/>
          </a:stretch>
        </p:blipFill>
        <p:spPr bwMode="auto">
          <a:xfrm>
            <a:off x="7459663" y="6235700"/>
            <a:ext cx="1684337" cy="631825"/>
          </a:xfrm>
          <a:prstGeom prst="rect">
            <a:avLst/>
          </a:prstGeom>
          <a:solidFill>
            <a:schemeClr val="bg1">
              <a:alpha val="0"/>
            </a:schemeClr>
          </a:solidFill>
          <a:ln w="9525">
            <a:noFill/>
            <a:miter lim="800000"/>
            <a:headEnd/>
            <a:tailEnd/>
          </a:ln>
        </p:spPr>
      </p:pic>
      <p:pic>
        <p:nvPicPr>
          <p:cNvPr id="139284" name="Rectangle 22537"/>
          <p:cNvPicPr>
            <a:picLocks noChangeAspect="1" noChangeArrowheads="1"/>
          </p:cNvPicPr>
          <p:nvPr/>
        </p:nvPicPr>
        <p:blipFill>
          <a:blip r:embed="rId8" cstate="print"/>
          <a:srcRect/>
          <a:stretch>
            <a:fillRect/>
          </a:stretch>
        </p:blipFill>
        <p:spPr bwMode="auto">
          <a:xfrm>
            <a:off x="7697788" y="5264150"/>
            <a:ext cx="615950" cy="615950"/>
          </a:xfrm>
          <a:prstGeom prst="rect">
            <a:avLst/>
          </a:prstGeom>
          <a:noFill/>
          <a:ln w="9525">
            <a:noFill/>
            <a:miter lim="800000"/>
            <a:headEnd/>
            <a:tailEnd/>
          </a:ln>
        </p:spPr>
      </p:pic>
      <p:pic>
        <p:nvPicPr>
          <p:cNvPr id="139285" name="Rectangle 22538"/>
          <p:cNvPicPr>
            <a:picLocks noChangeAspect="1" noChangeArrowheads="1"/>
          </p:cNvPicPr>
          <p:nvPr/>
        </p:nvPicPr>
        <p:blipFill>
          <a:blip r:embed="rId9" cstate="print"/>
          <a:srcRect/>
          <a:stretch>
            <a:fillRect/>
          </a:stretch>
        </p:blipFill>
        <p:spPr bwMode="auto">
          <a:xfrm>
            <a:off x="8312150" y="5878513"/>
            <a:ext cx="615950" cy="615950"/>
          </a:xfrm>
          <a:prstGeom prst="rect">
            <a:avLst/>
          </a:prstGeom>
          <a:noFill/>
          <a:ln w="9525">
            <a:noFill/>
            <a:miter lim="800000"/>
            <a:headEnd/>
            <a:tailEnd/>
          </a:ln>
        </p:spPr>
      </p:pic>
      <p:pic>
        <p:nvPicPr>
          <p:cNvPr id="139286" name="Rectangle 22539"/>
          <p:cNvPicPr>
            <a:picLocks noChangeAspect="1" noChangeArrowheads="1"/>
          </p:cNvPicPr>
          <p:nvPr/>
        </p:nvPicPr>
        <p:blipFill>
          <a:blip r:embed="rId10" cstate="print"/>
          <a:srcRect/>
          <a:stretch>
            <a:fillRect/>
          </a:stretch>
        </p:blipFill>
        <p:spPr bwMode="auto">
          <a:xfrm>
            <a:off x="7697788" y="5878513"/>
            <a:ext cx="615950" cy="615950"/>
          </a:xfrm>
          <a:prstGeom prst="rect">
            <a:avLst/>
          </a:prstGeom>
          <a:noFill/>
          <a:ln w="9525">
            <a:noFill/>
            <a:miter lim="800000"/>
            <a:headEnd/>
            <a:tailEnd/>
          </a:ln>
        </p:spPr>
      </p:pic>
      <p:sp>
        <p:nvSpPr>
          <p:cNvPr id="139287" name="Oval 22540"/>
          <p:cNvSpPr>
            <a:spLocks noChangeArrowheads="1"/>
          </p:cNvSpPr>
          <p:nvPr/>
        </p:nvSpPr>
        <p:spPr bwMode="auto">
          <a:xfrm>
            <a:off x="7705725" y="5268913"/>
            <a:ext cx="1214438" cy="1214437"/>
          </a:xfrm>
          <a:prstGeom prst="ellipse">
            <a:avLst/>
          </a:prstGeom>
          <a:solidFill>
            <a:srgbClr val="000000">
              <a:alpha val="85097"/>
            </a:srgbClr>
          </a:solidFill>
          <a:ln w="9525">
            <a:noFill/>
            <a:round/>
            <a:headEnd/>
            <a:tailEnd/>
          </a:ln>
        </p:spPr>
        <p:txBody>
          <a:bodyPr wrap="none" anchor="ctr"/>
          <a:lstStyle/>
          <a:p>
            <a:endParaRPr lang="en-US">
              <a:solidFill>
                <a:srgbClr val="000000"/>
              </a:solidFill>
            </a:endParaRPr>
          </a:p>
        </p:txBody>
      </p:sp>
      <p:pic>
        <p:nvPicPr>
          <p:cNvPr id="139288" name="Rectangle 22541"/>
          <p:cNvPicPr>
            <a:picLocks noChangeAspect="1" noChangeArrowheads="1"/>
          </p:cNvPicPr>
          <p:nvPr/>
        </p:nvPicPr>
        <p:blipFill>
          <a:blip r:embed="rId11" cstate="print"/>
          <a:srcRect/>
          <a:stretch>
            <a:fillRect/>
          </a:stretch>
        </p:blipFill>
        <p:spPr bwMode="auto">
          <a:xfrm>
            <a:off x="8312150" y="5264150"/>
            <a:ext cx="615950" cy="615950"/>
          </a:xfrm>
          <a:prstGeom prst="rect">
            <a:avLst/>
          </a:prstGeom>
          <a:noFill/>
          <a:ln w="9525">
            <a:noFill/>
            <a:miter lim="800000"/>
            <a:headEnd/>
            <a:tailEnd/>
          </a:ln>
        </p:spPr>
      </p:pic>
      <p:pic>
        <p:nvPicPr>
          <p:cNvPr id="139289" name="Rectangle 22542"/>
          <p:cNvPicPr>
            <a:picLocks noChangeAspect="1" noChangeArrowheads="1"/>
          </p:cNvPicPr>
          <p:nvPr/>
        </p:nvPicPr>
        <p:blipFill>
          <a:blip r:embed="rId12" cstate="print"/>
          <a:srcRect/>
          <a:stretch>
            <a:fillRect/>
          </a:stretch>
        </p:blipFill>
        <p:spPr bwMode="auto">
          <a:xfrm>
            <a:off x="7866063" y="5432425"/>
            <a:ext cx="893762" cy="89376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Rectangle 23553"/>
          <p:cNvPicPr>
            <a:picLocks noChangeAspect="1" noChangeArrowheads="1"/>
          </p:cNvPicPr>
          <p:nvPr/>
        </p:nvPicPr>
        <p:blipFill>
          <a:blip r:embed="rId3" cstate="print"/>
          <a:srcRect/>
          <a:stretch>
            <a:fillRect/>
          </a:stretch>
        </p:blipFill>
        <p:spPr bwMode="auto">
          <a:xfrm>
            <a:off x="7459663" y="6235700"/>
            <a:ext cx="1684337" cy="631825"/>
          </a:xfrm>
          <a:prstGeom prst="rect">
            <a:avLst/>
          </a:prstGeom>
          <a:solidFill>
            <a:schemeClr val="bg1">
              <a:alpha val="0"/>
            </a:schemeClr>
          </a:solidFill>
          <a:ln w="9525">
            <a:noFill/>
            <a:miter lim="800000"/>
            <a:headEnd/>
            <a:tailEnd/>
          </a:ln>
        </p:spPr>
      </p:pic>
      <p:pic>
        <p:nvPicPr>
          <p:cNvPr id="141316" name="Rectangle 23554"/>
          <p:cNvPicPr>
            <a:picLocks noChangeAspect="1" noChangeArrowheads="1"/>
          </p:cNvPicPr>
          <p:nvPr/>
        </p:nvPicPr>
        <p:blipFill>
          <a:blip r:embed="rId4" cstate="print"/>
          <a:srcRect/>
          <a:stretch>
            <a:fillRect/>
          </a:stretch>
        </p:blipFill>
        <p:spPr bwMode="auto">
          <a:xfrm>
            <a:off x="7697788" y="5264150"/>
            <a:ext cx="615950" cy="615950"/>
          </a:xfrm>
          <a:prstGeom prst="rect">
            <a:avLst/>
          </a:prstGeom>
          <a:noFill/>
          <a:ln w="9525">
            <a:noFill/>
            <a:miter lim="800000"/>
            <a:headEnd/>
            <a:tailEnd/>
          </a:ln>
        </p:spPr>
      </p:pic>
      <p:pic>
        <p:nvPicPr>
          <p:cNvPr id="141317" name="Rectangle 23555"/>
          <p:cNvPicPr>
            <a:picLocks noChangeAspect="1" noChangeArrowheads="1"/>
          </p:cNvPicPr>
          <p:nvPr/>
        </p:nvPicPr>
        <p:blipFill>
          <a:blip r:embed="rId5" cstate="print"/>
          <a:srcRect/>
          <a:stretch>
            <a:fillRect/>
          </a:stretch>
        </p:blipFill>
        <p:spPr bwMode="auto">
          <a:xfrm>
            <a:off x="8312150" y="5878513"/>
            <a:ext cx="615950" cy="615950"/>
          </a:xfrm>
          <a:prstGeom prst="rect">
            <a:avLst/>
          </a:prstGeom>
          <a:noFill/>
          <a:ln w="9525">
            <a:noFill/>
            <a:miter lim="800000"/>
            <a:headEnd/>
            <a:tailEnd/>
          </a:ln>
        </p:spPr>
      </p:pic>
      <p:pic>
        <p:nvPicPr>
          <p:cNvPr id="141318" name="Rectangle 23556"/>
          <p:cNvPicPr>
            <a:picLocks noChangeAspect="1" noChangeArrowheads="1"/>
          </p:cNvPicPr>
          <p:nvPr/>
        </p:nvPicPr>
        <p:blipFill>
          <a:blip r:embed="rId6" cstate="print"/>
          <a:srcRect/>
          <a:stretch>
            <a:fillRect/>
          </a:stretch>
        </p:blipFill>
        <p:spPr bwMode="auto">
          <a:xfrm>
            <a:off x="7697788" y="5878513"/>
            <a:ext cx="615950" cy="615950"/>
          </a:xfrm>
          <a:prstGeom prst="rect">
            <a:avLst/>
          </a:prstGeom>
          <a:noFill/>
          <a:ln w="9525">
            <a:noFill/>
            <a:miter lim="800000"/>
            <a:headEnd/>
            <a:tailEnd/>
          </a:ln>
        </p:spPr>
      </p:pic>
      <p:sp>
        <p:nvSpPr>
          <p:cNvPr id="141319" name="Oval 23557"/>
          <p:cNvSpPr>
            <a:spLocks noChangeArrowheads="1"/>
          </p:cNvSpPr>
          <p:nvPr/>
        </p:nvSpPr>
        <p:spPr bwMode="auto">
          <a:xfrm>
            <a:off x="7705725" y="5268913"/>
            <a:ext cx="1214438" cy="1214437"/>
          </a:xfrm>
          <a:prstGeom prst="ellipse">
            <a:avLst/>
          </a:prstGeom>
          <a:solidFill>
            <a:srgbClr val="000000">
              <a:alpha val="85097"/>
            </a:srgbClr>
          </a:solidFill>
          <a:ln w="9525">
            <a:noFill/>
            <a:round/>
            <a:headEnd/>
            <a:tailEnd/>
          </a:ln>
        </p:spPr>
        <p:txBody>
          <a:bodyPr wrap="none" anchor="ctr"/>
          <a:lstStyle/>
          <a:p>
            <a:endParaRPr lang="en-US">
              <a:solidFill>
                <a:srgbClr val="000000"/>
              </a:solidFill>
            </a:endParaRPr>
          </a:p>
        </p:txBody>
      </p:sp>
      <p:pic>
        <p:nvPicPr>
          <p:cNvPr id="141320" name="Rectangle 23558"/>
          <p:cNvPicPr>
            <a:picLocks noChangeAspect="1" noChangeArrowheads="1"/>
          </p:cNvPicPr>
          <p:nvPr/>
        </p:nvPicPr>
        <p:blipFill>
          <a:blip r:embed="rId7" cstate="print"/>
          <a:srcRect/>
          <a:stretch>
            <a:fillRect/>
          </a:stretch>
        </p:blipFill>
        <p:spPr bwMode="auto">
          <a:xfrm>
            <a:off x="8312150" y="5264150"/>
            <a:ext cx="615950" cy="615950"/>
          </a:xfrm>
          <a:prstGeom prst="rect">
            <a:avLst/>
          </a:prstGeom>
          <a:noFill/>
          <a:ln w="9525">
            <a:noFill/>
            <a:miter lim="800000"/>
            <a:headEnd/>
            <a:tailEnd/>
          </a:ln>
        </p:spPr>
      </p:pic>
      <p:pic>
        <p:nvPicPr>
          <p:cNvPr id="141321" name="Rectangle 23559"/>
          <p:cNvPicPr>
            <a:picLocks noChangeAspect="1" noChangeArrowheads="1"/>
          </p:cNvPicPr>
          <p:nvPr/>
        </p:nvPicPr>
        <p:blipFill>
          <a:blip r:embed="rId8" cstate="print"/>
          <a:srcRect/>
          <a:stretch>
            <a:fillRect/>
          </a:stretch>
        </p:blipFill>
        <p:spPr bwMode="auto">
          <a:xfrm>
            <a:off x="7866063" y="5432425"/>
            <a:ext cx="893762" cy="893763"/>
          </a:xfrm>
          <a:prstGeom prst="rect">
            <a:avLst/>
          </a:prstGeom>
          <a:noFill/>
          <a:ln w="9525">
            <a:noFill/>
            <a:miter lim="800000"/>
            <a:headEnd/>
            <a:tailEnd/>
          </a:ln>
        </p:spPr>
      </p:pic>
      <p:pic>
        <p:nvPicPr>
          <p:cNvPr id="152579" name="Rectangle 152578"/>
          <p:cNvPicPr>
            <a:picLocks noChangeAspect="1" noChangeArrowheads="1"/>
          </p:cNvPicPr>
          <p:nvPr/>
        </p:nvPicPr>
        <p:blipFill>
          <a:blip r:embed="rId9" cstate="print"/>
          <a:srcRect/>
          <a:stretch>
            <a:fillRect/>
          </a:stretch>
        </p:blipFill>
        <p:spPr bwMode="auto">
          <a:xfrm>
            <a:off x="6399213" y="1649413"/>
            <a:ext cx="1876425" cy="3308350"/>
          </a:xfrm>
          <a:prstGeom prst="rect">
            <a:avLst/>
          </a:prstGeom>
          <a:noFill/>
          <a:ln w="9525">
            <a:noFill/>
            <a:miter lim="800000"/>
            <a:headEnd/>
            <a:tailEnd/>
          </a:ln>
        </p:spPr>
      </p:pic>
      <p:pic>
        <p:nvPicPr>
          <p:cNvPr id="152580" name="Rectangle 152579"/>
          <p:cNvPicPr>
            <a:picLocks noChangeAspect="1" noChangeArrowheads="1"/>
          </p:cNvPicPr>
          <p:nvPr/>
        </p:nvPicPr>
        <p:blipFill>
          <a:blip r:embed="rId10" cstate="print"/>
          <a:srcRect/>
          <a:stretch>
            <a:fillRect/>
          </a:stretch>
        </p:blipFill>
        <p:spPr bwMode="auto">
          <a:xfrm>
            <a:off x="490538" y="1649413"/>
            <a:ext cx="1865312" cy="3290887"/>
          </a:xfrm>
          <a:prstGeom prst="rect">
            <a:avLst/>
          </a:prstGeom>
          <a:noFill/>
          <a:ln w="9525">
            <a:noFill/>
            <a:miter lim="800000"/>
            <a:headEnd/>
            <a:tailEnd/>
          </a:ln>
        </p:spPr>
      </p:pic>
      <p:grpSp>
        <p:nvGrpSpPr>
          <p:cNvPr id="2" name="Group 5"/>
          <p:cNvGrpSpPr>
            <a:grpSpLocks/>
          </p:cNvGrpSpPr>
          <p:nvPr/>
        </p:nvGrpSpPr>
        <p:grpSpPr bwMode="auto">
          <a:xfrm>
            <a:off x="681038" y="3910013"/>
            <a:ext cx="7594600" cy="2466975"/>
            <a:chOff x="429" y="2535"/>
            <a:chExt cx="4784" cy="1554"/>
          </a:xfrm>
        </p:grpSpPr>
        <p:pic>
          <p:nvPicPr>
            <p:cNvPr id="141325" name="Rectangle 23580"/>
            <p:cNvPicPr>
              <a:picLocks noChangeAspect="1" noChangeArrowheads="1"/>
            </p:cNvPicPr>
            <p:nvPr/>
          </p:nvPicPr>
          <p:blipFill>
            <a:blip r:embed="rId11" cstate="print"/>
            <a:srcRect/>
            <a:stretch>
              <a:fillRect/>
            </a:stretch>
          </p:blipFill>
          <p:spPr bwMode="auto">
            <a:xfrm>
              <a:off x="429" y="2535"/>
              <a:ext cx="1072" cy="1554"/>
            </a:xfrm>
            <a:prstGeom prst="rect">
              <a:avLst/>
            </a:prstGeom>
            <a:noFill/>
            <a:ln w="9525">
              <a:noFill/>
              <a:miter lim="800000"/>
              <a:headEnd/>
              <a:tailEnd/>
            </a:ln>
          </p:spPr>
        </p:pic>
        <p:pic>
          <p:nvPicPr>
            <p:cNvPr id="141326" name="Rectangle 23581"/>
            <p:cNvPicPr>
              <a:picLocks noChangeAspect="1" noChangeArrowheads="1"/>
            </p:cNvPicPr>
            <p:nvPr/>
          </p:nvPicPr>
          <p:blipFill>
            <a:blip r:embed="rId12" cstate="print"/>
            <a:srcRect/>
            <a:stretch>
              <a:fillRect/>
            </a:stretch>
          </p:blipFill>
          <p:spPr bwMode="auto">
            <a:xfrm>
              <a:off x="1944" y="2787"/>
              <a:ext cx="402" cy="806"/>
            </a:xfrm>
            <a:prstGeom prst="rect">
              <a:avLst/>
            </a:prstGeom>
            <a:noFill/>
            <a:ln w="9525">
              <a:noFill/>
              <a:miter lim="800000"/>
              <a:headEnd/>
              <a:tailEnd/>
            </a:ln>
          </p:spPr>
        </p:pic>
        <p:pic>
          <p:nvPicPr>
            <p:cNvPr id="141327" name="Rectangle 23582"/>
            <p:cNvPicPr>
              <a:picLocks noChangeAspect="1" noChangeArrowheads="1"/>
            </p:cNvPicPr>
            <p:nvPr/>
          </p:nvPicPr>
          <p:blipFill>
            <a:blip r:embed="rId12" cstate="print"/>
            <a:srcRect/>
            <a:stretch>
              <a:fillRect/>
            </a:stretch>
          </p:blipFill>
          <p:spPr bwMode="auto">
            <a:xfrm>
              <a:off x="3730" y="2787"/>
              <a:ext cx="402" cy="806"/>
            </a:xfrm>
            <a:prstGeom prst="rect">
              <a:avLst/>
            </a:prstGeom>
            <a:noFill/>
            <a:ln w="9525">
              <a:noFill/>
              <a:miter lim="800000"/>
              <a:headEnd/>
              <a:tailEnd/>
            </a:ln>
          </p:spPr>
        </p:pic>
        <p:pic>
          <p:nvPicPr>
            <p:cNvPr id="141328" name="Rectangle 23583"/>
            <p:cNvPicPr>
              <a:picLocks noChangeAspect="1" noChangeArrowheads="1"/>
            </p:cNvPicPr>
            <p:nvPr/>
          </p:nvPicPr>
          <p:blipFill>
            <a:blip r:embed="rId11" cstate="print"/>
            <a:srcRect/>
            <a:stretch>
              <a:fillRect/>
            </a:stretch>
          </p:blipFill>
          <p:spPr bwMode="auto">
            <a:xfrm>
              <a:off x="4141" y="2535"/>
              <a:ext cx="1072" cy="1554"/>
            </a:xfrm>
            <a:prstGeom prst="rect">
              <a:avLst/>
            </a:prstGeom>
            <a:noFill/>
            <a:ln w="9525">
              <a:noFill/>
              <a:miter lim="800000"/>
              <a:headEnd/>
              <a:tailEnd/>
            </a:ln>
          </p:spPr>
        </p:pic>
        <p:pic>
          <p:nvPicPr>
            <p:cNvPr id="141329" name="Rectangle 23584"/>
            <p:cNvPicPr>
              <a:picLocks noChangeAspect="1" noChangeArrowheads="1"/>
            </p:cNvPicPr>
            <p:nvPr/>
          </p:nvPicPr>
          <p:blipFill>
            <a:blip r:embed="rId12" cstate="print"/>
            <a:srcRect/>
            <a:stretch>
              <a:fillRect/>
            </a:stretch>
          </p:blipFill>
          <p:spPr bwMode="auto">
            <a:xfrm rot="10800000">
              <a:off x="1524" y="2787"/>
              <a:ext cx="402" cy="806"/>
            </a:xfrm>
            <a:prstGeom prst="rect">
              <a:avLst/>
            </a:prstGeom>
            <a:noFill/>
            <a:ln w="9525">
              <a:noFill/>
              <a:miter lim="800000"/>
              <a:headEnd/>
              <a:tailEnd/>
            </a:ln>
          </p:spPr>
        </p:pic>
        <p:pic>
          <p:nvPicPr>
            <p:cNvPr id="141330" name="Rectangle 23585"/>
            <p:cNvPicPr>
              <a:picLocks noChangeAspect="1" noChangeArrowheads="1"/>
            </p:cNvPicPr>
            <p:nvPr/>
          </p:nvPicPr>
          <p:blipFill>
            <a:blip r:embed="rId12" cstate="print"/>
            <a:srcRect/>
            <a:stretch>
              <a:fillRect/>
            </a:stretch>
          </p:blipFill>
          <p:spPr bwMode="auto">
            <a:xfrm rot="10800000">
              <a:off x="3345" y="2787"/>
              <a:ext cx="402" cy="806"/>
            </a:xfrm>
            <a:prstGeom prst="rect">
              <a:avLst/>
            </a:prstGeom>
            <a:noFill/>
            <a:ln w="9525">
              <a:noFill/>
              <a:miter lim="800000"/>
              <a:headEnd/>
              <a:tailEnd/>
            </a:ln>
          </p:spPr>
        </p:pic>
        <p:pic>
          <p:nvPicPr>
            <p:cNvPr id="141331" name="Rectangle 23586"/>
            <p:cNvPicPr>
              <a:picLocks noChangeAspect="1" noChangeArrowheads="1"/>
            </p:cNvPicPr>
            <p:nvPr/>
          </p:nvPicPr>
          <p:blipFill>
            <a:blip r:embed="rId13" cstate="print"/>
            <a:srcRect/>
            <a:stretch>
              <a:fillRect/>
            </a:stretch>
          </p:blipFill>
          <p:spPr bwMode="auto">
            <a:xfrm>
              <a:off x="2346" y="2667"/>
              <a:ext cx="992" cy="966"/>
            </a:xfrm>
            <a:prstGeom prst="rect">
              <a:avLst/>
            </a:prstGeom>
            <a:noFill/>
            <a:ln w="9525">
              <a:noFill/>
              <a:miter lim="800000"/>
              <a:headEnd/>
              <a:tailEnd/>
            </a:ln>
          </p:spPr>
        </p:pic>
      </p:grpSp>
      <p:sp>
        <p:nvSpPr>
          <p:cNvPr id="152589" name="Title 152588"/>
          <p:cNvSpPr>
            <a:spLocks noGrp="1" noChangeArrowheads="1"/>
          </p:cNvSpPr>
          <p:nvPr>
            <p:ph type="title" idx="4294967295"/>
          </p:nvPr>
        </p:nvSpPr>
        <p:spPr>
          <a:xfrm>
            <a:off x="304800" y="152400"/>
            <a:ext cx="8839200" cy="1143000"/>
          </a:xfrm>
        </p:spPr>
        <p:txBody>
          <a:bodyPr>
            <a:normAutofit fontScale="90000"/>
          </a:bodyPr>
          <a:lstStyle/>
          <a:p>
            <a:r>
              <a:rPr lang="en-US" smtClean="0">
                <a:latin typeface="Segoe" pitchFamily="34" charset="0"/>
              </a:rPr>
              <a:t>Windows Presentation Foundation</a:t>
            </a:r>
          </a:p>
        </p:txBody>
      </p:sp>
      <p:sp>
        <p:nvSpPr>
          <p:cNvPr id="141333" name="TextBox 23564"/>
          <p:cNvSpPr txBox="1">
            <a:spLocks noChangeArrowheads="1"/>
          </p:cNvSpPr>
          <p:nvPr/>
        </p:nvSpPr>
        <p:spPr bwMode="auto">
          <a:xfrm>
            <a:off x="5441950" y="-107950"/>
            <a:ext cx="1038225" cy="646113"/>
          </a:xfrm>
          <a:prstGeom prst="rect">
            <a:avLst/>
          </a:prstGeom>
          <a:noFill/>
          <a:ln w="9525">
            <a:noFill/>
            <a:miter lim="800000"/>
            <a:headEnd/>
            <a:tailEnd/>
          </a:ln>
        </p:spPr>
        <p:txBody>
          <a:bodyPr>
            <a:spAutoFit/>
          </a:bodyPr>
          <a:lstStyle/>
          <a:p>
            <a:pPr>
              <a:lnSpc>
                <a:spcPct val="150000"/>
              </a:lnSpc>
            </a:pPr>
            <a:endParaRPr lang="en-US" sz="2400">
              <a:latin typeface="Segoe Semibold" pitchFamily="34" charset="0"/>
            </a:endParaRPr>
          </a:p>
        </p:txBody>
      </p:sp>
      <p:grpSp>
        <p:nvGrpSpPr>
          <p:cNvPr id="3" name="Group 15"/>
          <p:cNvGrpSpPr>
            <a:grpSpLocks/>
          </p:cNvGrpSpPr>
          <p:nvPr/>
        </p:nvGrpSpPr>
        <p:grpSpPr bwMode="auto">
          <a:xfrm>
            <a:off x="2419350" y="4122738"/>
            <a:ext cx="4140200" cy="1533525"/>
            <a:chOff x="1524" y="3675"/>
            <a:chExt cx="2608" cy="966"/>
          </a:xfrm>
        </p:grpSpPr>
        <p:pic>
          <p:nvPicPr>
            <p:cNvPr id="141335" name="Rectangle 23575"/>
            <p:cNvPicPr>
              <a:picLocks noChangeAspect="1" noChangeArrowheads="1"/>
            </p:cNvPicPr>
            <p:nvPr/>
          </p:nvPicPr>
          <p:blipFill>
            <a:blip r:embed="rId12" cstate="print"/>
            <a:srcRect/>
            <a:stretch>
              <a:fillRect/>
            </a:stretch>
          </p:blipFill>
          <p:spPr bwMode="auto">
            <a:xfrm>
              <a:off x="1944" y="3795"/>
              <a:ext cx="402" cy="806"/>
            </a:xfrm>
            <a:prstGeom prst="rect">
              <a:avLst/>
            </a:prstGeom>
            <a:noFill/>
            <a:ln w="9525">
              <a:noFill/>
              <a:miter lim="800000"/>
              <a:headEnd/>
              <a:tailEnd/>
            </a:ln>
          </p:spPr>
        </p:pic>
        <p:pic>
          <p:nvPicPr>
            <p:cNvPr id="141336" name="Rectangle 23576"/>
            <p:cNvPicPr>
              <a:picLocks noChangeAspect="1" noChangeArrowheads="1"/>
            </p:cNvPicPr>
            <p:nvPr/>
          </p:nvPicPr>
          <p:blipFill>
            <a:blip r:embed="rId12" cstate="print"/>
            <a:srcRect/>
            <a:stretch>
              <a:fillRect/>
            </a:stretch>
          </p:blipFill>
          <p:spPr bwMode="auto">
            <a:xfrm>
              <a:off x="3730" y="3795"/>
              <a:ext cx="402" cy="806"/>
            </a:xfrm>
            <a:prstGeom prst="rect">
              <a:avLst/>
            </a:prstGeom>
            <a:noFill/>
            <a:ln w="9525">
              <a:noFill/>
              <a:miter lim="800000"/>
              <a:headEnd/>
              <a:tailEnd/>
            </a:ln>
          </p:spPr>
        </p:pic>
        <p:pic>
          <p:nvPicPr>
            <p:cNvPr id="141337" name="Rectangle 23577"/>
            <p:cNvPicPr>
              <a:picLocks noChangeAspect="1" noChangeArrowheads="1"/>
            </p:cNvPicPr>
            <p:nvPr/>
          </p:nvPicPr>
          <p:blipFill>
            <a:blip r:embed="rId12" cstate="print"/>
            <a:srcRect/>
            <a:stretch>
              <a:fillRect/>
            </a:stretch>
          </p:blipFill>
          <p:spPr bwMode="auto">
            <a:xfrm rot="10800000">
              <a:off x="1524" y="3795"/>
              <a:ext cx="402" cy="806"/>
            </a:xfrm>
            <a:prstGeom prst="rect">
              <a:avLst/>
            </a:prstGeom>
            <a:noFill/>
            <a:ln w="9525">
              <a:noFill/>
              <a:miter lim="800000"/>
              <a:headEnd/>
              <a:tailEnd/>
            </a:ln>
          </p:spPr>
        </p:pic>
        <p:pic>
          <p:nvPicPr>
            <p:cNvPr id="141338" name="Rectangle 23578"/>
            <p:cNvPicPr>
              <a:picLocks noChangeAspect="1" noChangeArrowheads="1"/>
            </p:cNvPicPr>
            <p:nvPr/>
          </p:nvPicPr>
          <p:blipFill>
            <a:blip r:embed="rId12" cstate="print"/>
            <a:srcRect/>
            <a:stretch>
              <a:fillRect/>
            </a:stretch>
          </p:blipFill>
          <p:spPr bwMode="auto">
            <a:xfrm rot="10800000">
              <a:off x="3345" y="3795"/>
              <a:ext cx="402" cy="806"/>
            </a:xfrm>
            <a:prstGeom prst="rect">
              <a:avLst/>
            </a:prstGeom>
            <a:noFill/>
            <a:ln w="9525">
              <a:noFill/>
              <a:miter lim="800000"/>
              <a:headEnd/>
              <a:tailEnd/>
            </a:ln>
          </p:spPr>
        </p:pic>
        <p:pic>
          <p:nvPicPr>
            <p:cNvPr id="141339" name="Rectangle 23579"/>
            <p:cNvPicPr>
              <a:picLocks noChangeAspect="1" noChangeArrowheads="1"/>
            </p:cNvPicPr>
            <p:nvPr/>
          </p:nvPicPr>
          <p:blipFill>
            <a:blip r:embed="rId13" cstate="print"/>
            <a:srcRect/>
            <a:stretch>
              <a:fillRect/>
            </a:stretch>
          </p:blipFill>
          <p:spPr bwMode="auto">
            <a:xfrm>
              <a:off x="2346" y="3675"/>
              <a:ext cx="992" cy="966"/>
            </a:xfrm>
            <a:prstGeom prst="rect">
              <a:avLst/>
            </a:prstGeom>
            <a:noFill/>
            <a:ln w="9525">
              <a:noFill/>
              <a:miter lim="800000"/>
              <a:headEnd/>
              <a:tailEnd/>
            </a:ln>
          </p:spPr>
        </p:pic>
      </p:grpSp>
      <p:sp>
        <p:nvSpPr>
          <p:cNvPr id="152597" name="Rectangle 152596"/>
          <p:cNvSpPr>
            <a:spLocks noChangeArrowheads="1"/>
          </p:cNvSpPr>
          <p:nvPr/>
        </p:nvSpPr>
        <p:spPr bwMode="auto">
          <a:xfrm>
            <a:off x="2163763" y="2255838"/>
            <a:ext cx="3889375" cy="1552575"/>
          </a:xfrm>
          <a:prstGeom prst="rect">
            <a:avLst/>
          </a:prstGeom>
          <a:noFill/>
          <a:ln w="9525" cap="flat" cmpd="sng" algn="ctr">
            <a:noFill/>
            <a:prstDash val="solid"/>
            <a:miter lim="800000"/>
            <a:headEnd type="none" w="med" len="med"/>
            <a:tailEnd type="none" w="med" len="med"/>
          </a:ln>
          <a:effectLst/>
        </p:spPr>
        <p:txBody>
          <a:bodyPr>
            <a:spAutoFit/>
          </a:bodyPr>
          <a:lstStyle/>
          <a:p>
            <a:pPr lvl="1" algn="ctr">
              <a:lnSpc>
                <a:spcPct val="120000"/>
              </a:lnSpc>
            </a:pPr>
            <a:r>
              <a:rPr lang="en-US" sz="2000" b="1" dirty="0">
                <a:effectLst>
                  <a:outerShdw blurRad="38100" dist="38100" dir="2700000" algn="tl">
                    <a:srgbClr val="080808"/>
                  </a:outerShdw>
                </a:effectLst>
              </a:rPr>
              <a:t>With XAML designers &amp; developers can streamline their collaboration</a:t>
            </a:r>
            <a:endParaRPr lang="en-US" dirty="0"/>
          </a:p>
          <a:p>
            <a:pPr lvl="1" algn="ctr">
              <a:lnSpc>
                <a:spcPct val="120000"/>
              </a:lnSpc>
            </a:pPr>
            <a:endParaRPr lang="en-US" sz="2000" b="1" dirty="0">
              <a:solidFill>
                <a:srgbClr val="FFFFFF"/>
              </a:solidFill>
              <a:effectLst>
                <a:outerShdw blurRad="38100" dist="38100" dir="2700000" algn="tl">
                  <a:srgbClr val="080808"/>
                </a:outerShdw>
              </a:effectLst>
            </a:endParaRPr>
          </a:p>
        </p:txBody>
      </p:sp>
      <p:grpSp>
        <p:nvGrpSpPr>
          <p:cNvPr id="4" name="Group 22"/>
          <p:cNvGrpSpPr>
            <a:grpSpLocks/>
          </p:cNvGrpSpPr>
          <p:nvPr/>
        </p:nvGrpSpPr>
        <p:grpSpPr bwMode="auto">
          <a:xfrm>
            <a:off x="681038" y="3887788"/>
            <a:ext cx="7504112" cy="2493962"/>
            <a:chOff x="429" y="2713"/>
            <a:chExt cx="4727" cy="1571"/>
          </a:xfrm>
        </p:grpSpPr>
        <p:pic>
          <p:nvPicPr>
            <p:cNvPr id="141342" name="Rectangle 23568"/>
            <p:cNvPicPr>
              <a:picLocks noChangeAspect="1" noChangeArrowheads="1"/>
            </p:cNvPicPr>
            <p:nvPr/>
          </p:nvPicPr>
          <p:blipFill>
            <a:blip r:embed="rId14" cstate="print"/>
            <a:srcRect/>
            <a:stretch>
              <a:fillRect/>
            </a:stretch>
          </p:blipFill>
          <p:spPr bwMode="auto">
            <a:xfrm>
              <a:off x="4162" y="2713"/>
              <a:ext cx="994" cy="1424"/>
            </a:xfrm>
            <a:prstGeom prst="rect">
              <a:avLst/>
            </a:prstGeom>
            <a:noFill/>
            <a:ln w="9525">
              <a:noFill/>
              <a:miter lim="800000"/>
              <a:headEnd/>
              <a:tailEnd/>
            </a:ln>
          </p:spPr>
        </p:pic>
        <p:pic>
          <p:nvPicPr>
            <p:cNvPr id="141343" name="Rectangle 23569"/>
            <p:cNvPicPr>
              <a:picLocks noChangeAspect="1" noChangeArrowheads="1"/>
            </p:cNvPicPr>
            <p:nvPr/>
          </p:nvPicPr>
          <p:blipFill>
            <a:blip r:embed="rId11" cstate="print"/>
            <a:srcRect/>
            <a:stretch>
              <a:fillRect/>
            </a:stretch>
          </p:blipFill>
          <p:spPr bwMode="auto">
            <a:xfrm>
              <a:off x="429" y="2730"/>
              <a:ext cx="1072" cy="1554"/>
            </a:xfrm>
            <a:prstGeom prst="rect">
              <a:avLst/>
            </a:prstGeom>
            <a:noFill/>
            <a:ln w="9525">
              <a:noFill/>
              <a:miter lim="800000"/>
              <a:headEnd/>
              <a:tailEnd/>
            </a:ln>
          </p:spPr>
        </p:pic>
        <p:pic>
          <p:nvPicPr>
            <p:cNvPr id="141344" name="Rectangle 23570"/>
            <p:cNvPicPr>
              <a:picLocks noChangeAspect="1" noChangeArrowheads="1"/>
            </p:cNvPicPr>
            <p:nvPr/>
          </p:nvPicPr>
          <p:blipFill>
            <a:blip r:embed="rId15" cstate="print"/>
            <a:srcRect/>
            <a:stretch>
              <a:fillRect/>
            </a:stretch>
          </p:blipFill>
          <p:spPr bwMode="auto">
            <a:xfrm>
              <a:off x="1391" y="2826"/>
              <a:ext cx="558" cy="1118"/>
            </a:xfrm>
            <a:prstGeom prst="rect">
              <a:avLst/>
            </a:prstGeom>
            <a:noFill/>
            <a:ln w="9525">
              <a:noFill/>
              <a:miter lim="800000"/>
              <a:headEnd/>
              <a:tailEnd/>
            </a:ln>
          </p:spPr>
        </p:pic>
        <p:pic>
          <p:nvPicPr>
            <p:cNvPr id="141345" name="Rectangle 23571"/>
            <p:cNvPicPr>
              <a:picLocks noChangeAspect="1" noChangeArrowheads="1"/>
            </p:cNvPicPr>
            <p:nvPr/>
          </p:nvPicPr>
          <p:blipFill>
            <a:blip r:embed="rId16" cstate="print"/>
            <a:srcRect/>
            <a:stretch>
              <a:fillRect/>
            </a:stretch>
          </p:blipFill>
          <p:spPr bwMode="auto">
            <a:xfrm>
              <a:off x="1902" y="2889"/>
              <a:ext cx="702" cy="960"/>
            </a:xfrm>
            <a:prstGeom prst="rect">
              <a:avLst/>
            </a:prstGeom>
            <a:noFill/>
            <a:ln w="9525">
              <a:noFill/>
              <a:miter lim="800000"/>
              <a:headEnd/>
              <a:tailEnd/>
            </a:ln>
          </p:spPr>
        </p:pic>
        <p:pic>
          <p:nvPicPr>
            <p:cNvPr id="141346" name="Rectangle 23572"/>
            <p:cNvPicPr>
              <a:picLocks noChangeAspect="1" noChangeArrowheads="1"/>
            </p:cNvPicPr>
            <p:nvPr/>
          </p:nvPicPr>
          <p:blipFill>
            <a:blip r:embed="rId17" cstate="print"/>
            <a:srcRect/>
            <a:stretch>
              <a:fillRect/>
            </a:stretch>
          </p:blipFill>
          <p:spPr bwMode="auto">
            <a:xfrm>
              <a:off x="3037" y="2889"/>
              <a:ext cx="702" cy="960"/>
            </a:xfrm>
            <a:prstGeom prst="rect">
              <a:avLst/>
            </a:prstGeom>
            <a:noFill/>
            <a:ln w="9525">
              <a:noFill/>
              <a:miter lim="800000"/>
              <a:headEnd/>
              <a:tailEnd/>
            </a:ln>
          </p:spPr>
        </p:pic>
        <p:pic>
          <p:nvPicPr>
            <p:cNvPr id="141347" name="Rectangle 23573"/>
            <p:cNvPicPr>
              <a:picLocks noChangeAspect="1" noChangeArrowheads="1"/>
            </p:cNvPicPr>
            <p:nvPr/>
          </p:nvPicPr>
          <p:blipFill>
            <a:blip r:embed="rId15" cstate="print"/>
            <a:srcRect/>
            <a:stretch>
              <a:fillRect/>
            </a:stretch>
          </p:blipFill>
          <p:spPr bwMode="auto">
            <a:xfrm>
              <a:off x="2535" y="2826"/>
              <a:ext cx="558" cy="1118"/>
            </a:xfrm>
            <a:prstGeom prst="rect">
              <a:avLst/>
            </a:prstGeom>
            <a:noFill/>
            <a:ln w="9525">
              <a:noFill/>
              <a:miter lim="800000"/>
              <a:headEnd/>
              <a:tailEnd/>
            </a:ln>
          </p:spPr>
        </p:pic>
        <p:pic>
          <p:nvPicPr>
            <p:cNvPr id="141348" name="Rectangle 23574"/>
            <p:cNvPicPr>
              <a:picLocks noChangeAspect="1" noChangeArrowheads="1"/>
            </p:cNvPicPr>
            <p:nvPr/>
          </p:nvPicPr>
          <p:blipFill>
            <a:blip r:embed="rId15" cstate="print"/>
            <a:srcRect/>
            <a:stretch>
              <a:fillRect/>
            </a:stretch>
          </p:blipFill>
          <p:spPr bwMode="auto">
            <a:xfrm>
              <a:off x="3670" y="2826"/>
              <a:ext cx="558" cy="1118"/>
            </a:xfrm>
            <a:prstGeom prst="rect">
              <a:avLst/>
            </a:prstGeom>
            <a:noFill/>
            <a:ln w="9525">
              <a:noFill/>
              <a:miter lim="800000"/>
              <a:headEnd/>
              <a:tailEnd/>
            </a:ln>
          </p:spPr>
        </p:pic>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2580"/>
                                        </p:tgtEl>
                                        <p:attrNameLst>
                                          <p:attrName>style.visibility</p:attrName>
                                        </p:attrNameLst>
                                      </p:cBhvr>
                                      <p:to>
                                        <p:strVal val="visible"/>
                                      </p:to>
                                    </p:set>
                                    <p:animEffect transition="in" filter="fade">
                                      <p:cBhvr>
                                        <p:cTn id="7" dur="1000"/>
                                        <p:tgtEl>
                                          <p:spTgt spid="152580"/>
                                        </p:tgtEl>
                                      </p:cBhvr>
                                    </p:animEffect>
                                  </p:childTnLst>
                                </p:cTn>
                              </p:par>
                              <p:par>
                                <p:cTn id="8" presetID="63" presetClass="path" presetSubtype="0" accel="50000" decel="50000" fill="hold" nodeType="withEffect">
                                  <p:stCondLst>
                                    <p:cond delay="0"/>
                                  </p:stCondLst>
                                  <p:childTnLst>
                                    <p:animMotion origin="layout" path="M -0.09618 4.9711E-6 L 4.44444E-6 4.9711E-6 " pathEditMode="relative" rAng="0" ptsTypes="AA">
                                      <p:cBhvr>
                                        <p:cTn id="9" dur="1000" fill="hold"/>
                                        <p:tgtEl>
                                          <p:spTgt spid="152580"/>
                                        </p:tgtEl>
                                        <p:attrNameLst>
                                          <p:attrName>ppt_x</p:attrName>
                                          <p:attrName>ppt_y</p:attrName>
                                        </p:attrNameLst>
                                      </p:cBhvr>
                                      <p:rCtr x="48" y="0"/>
                                    </p:animMotion>
                                  </p:childTnLst>
                                </p:cTn>
                              </p:par>
                              <p:par>
                                <p:cTn id="10" presetID="10" presetClass="entr" presetSubtype="0" fill="hold" nodeType="withEffect">
                                  <p:stCondLst>
                                    <p:cond delay="0"/>
                                  </p:stCondLst>
                                  <p:childTnLst>
                                    <p:set>
                                      <p:cBhvr>
                                        <p:cTn id="11" dur="1" fill="hold">
                                          <p:stCondLst>
                                            <p:cond delay="0"/>
                                          </p:stCondLst>
                                        </p:cTn>
                                        <p:tgtEl>
                                          <p:spTgt spid="152579"/>
                                        </p:tgtEl>
                                        <p:attrNameLst>
                                          <p:attrName>style.visibility</p:attrName>
                                        </p:attrNameLst>
                                      </p:cBhvr>
                                      <p:to>
                                        <p:strVal val="visible"/>
                                      </p:to>
                                    </p:set>
                                    <p:animEffect transition="in" filter="fade">
                                      <p:cBhvr>
                                        <p:cTn id="12" dur="1000"/>
                                        <p:tgtEl>
                                          <p:spTgt spid="152579"/>
                                        </p:tgtEl>
                                      </p:cBhvr>
                                    </p:animEffect>
                                  </p:childTnLst>
                                </p:cTn>
                              </p:par>
                              <p:par>
                                <p:cTn id="13" presetID="35" presetClass="path" presetSubtype="0" accel="50000" decel="50000" fill="hold" nodeType="withEffect">
                                  <p:stCondLst>
                                    <p:cond delay="0"/>
                                  </p:stCondLst>
                                  <p:childTnLst>
                                    <p:animMotion origin="layout" path="M 0.10868 -2.31214E-6 L -5.55556E-7 -2.31214E-6 " pathEditMode="relative" rAng="0" ptsTypes="AA">
                                      <p:cBhvr>
                                        <p:cTn id="14" dur="1000" fill="hold"/>
                                        <p:tgtEl>
                                          <p:spTgt spid="152579"/>
                                        </p:tgtEl>
                                        <p:attrNameLst>
                                          <p:attrName>ppt_x</p:attrName>
                                          <p:attrName>ppt_y</p:attrName>
                                        </p:attrNameLst>
                                      </p:cBhvr>
                                      <p:rCtr x="-54" y="0"/>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nodeType="clickEffect">
                                  <p:stCondLst>
                                    <p:cond delay="0"/>
                                  </p:stCondLst>
                                  <p:childTnLst>
                                    <p:animEffect transition="out" filter="wipe(left)">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par>
                          <p:cTn id="29" fill="hold">
                            <p:stCondLst>
                              <p:cond delay="1000"/>
                            </p:stCondLst>
                            <p:childTnLst>
                              <p:par>
                                <p:cTn id="30" presetID="6" presetClass="entr" presetSubtype="32" fill="hold" grpId="0" nodeType="afterEffect">
                                  <p:stCondLst>
                                    <p:cond delay="0"/>
                                  </p:stCondLst>
                                  <p:iterate type="wd">
                                    <p:tmPct val="10000"/>
                                  </p:iterate>
                                  <p:childTnLst>
                                    <p:set>
                                      <p:cBhvr>
                                        <p:cTn id="31" dur="1" fill="hold">
                                          <p:stCondLst>
                                            <p:cond delay="0"/>
                                          </p:stCondLst>
                                        </p:cTn>
                                        <p:tgtEl>
                                          <p:spTgt spid="152597"/>
                                        </p:tgtEl>
                                        <p:attrNameLst>
                                          <p:attrName>style.visibility</p:attrName>
                                        </p:attrNameLst>
                                      </p:cBhvr>
                                      <p:to>
                                        <p:strVal val="visible"/>
                                      </p:to>
                                    </p:set>
                                    <p:animEffect transition="in" filter="circle(out)">
                                      <p:cBhvr>
                                        <p:cTn id="32" dur="500"/>
                                        <p:tgtEl>
                                          <p:spTgt spid="152597"/>
                                        </p:tgtEl>
                                      </p:cBhvr>
                                    </p:animEffect>
                                  </p:childTnLst>
                                </p:cTn>
                              </p:par>
                              <p:par>
                                <p:cTn id="33" presetID="16" presetClass="entr" presetSubtype="37"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arn(outVertic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9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6631"/>
          <p:cNvSpPr>
            <a:spLocks noChangeArrowheads="1"/>
          </p:cNvSpPr>
          <p:nvPr/>
        </p:nvSpPr>
        <p:spPr bwMode="auto">
          <a:xfrm>
            <a:off x="304800" y="152400"/>
            <a:ext cx="8839200" cy="1143000"/>
          </a:xfrm>
          <a:prstGeom prst="rect">
            <a:avLst/>
          </a:prstGeom>
          <a:noFill/>
          <a:ln w="9525">
            <a:noFill/>
            <a:miter lim="800000"/>
            <a:headEnd/>
            <a:tailEnd/>
          </a:ln>
        </p:spPr>
        <p:txBody>
          <a:bodyPr anchor="ctr"/>
          <a:lstStyle/>
          <a:p>
            <a:r>
              <a:rPr lang="en-US" sz="3600">
                <a:latin typeface="Segoe" pitchFamily="34" charset="0"/>
                <a:sym typeface="Wingdings" pitchFamily="2" charset="2"/>
              </a:rPr>
              <a:t>What is WPF?</a:t>
            </a:r>
          </a:p>
        </p:txBody>
      </p:sp>
      <p:sp>
        <p:nvSpPr>
          <p:cNvPr id="9" name="Text Placeholder 8"/>
          <p:cNvSpPr>
            <a:spLocks noGrp="1" noChangeArrowheads="1"/>
          </p:cNvSpPr>
          <p:nvPr>
            <p:ph type="body" idx="4294967295"/>
          </p:nvPr>
        </p:nvSpPr>
        <p:spPr>
          <a:xfrm>
            <a:off x="457200" y="1676400"/>
            <a:ext cx="8229600" cy="4114800"/>
          </a:xfrm>
        </p:spPr>
        <p:txBody>
          <a:bodyPr/>
          <a:lstStyle/>
          <a:p>
            <a:pPr defTabSz="914400"/>
            <a:r>
              <a:rPr lang="en-US" smtClean="0">
                <a:latin typeface="Segoe" pitchFamily="34" charset="0"/>
              </a:rPr>
              <a:t>Windows Presentation Foundation is one of four principal components in .NET 3.0</a:t>
            </a:r>
          </a:p>
          <a:p>
            <a:pPr defTabSz="914400"/>
            <a:r>
              <a:rPr lang="en-US" smtClean="0">
                <a:latin typeface="Segoe" pitchFamily="34" charset="0"/>
              </a:rPr>
              <a:t>WPF is essentially an alternative method for developing Windows based applications</a:t>
            </a:r>
          </a:p>
          <a:p>
            <a:pPr defTabSz="914400"/>
            <a:endParaRPr lang="en-US" smtClean="0">
              <a:latin typeface="Segoe" pitchFamily="34" charset="0"/>
            </a:endParaRPr>
          </a:p>
          <a:p>
            <a:pPr defTabSz="914400">
              <a:lnSpc>
                <a:spcPct val="120000"/>
              </a:lnSpc>
            </a:pPr>
            <a:endParaRPr lang="en-US" smtClean="0">
              <a:latin typeface="Segoe" pitchFamily="34" charset="0"/>
            </a:endParaRP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normAutofit fontScale="90000"/>
          </a:bodyPr>
          <a:lstStyle/>
          <a:p>
            <a:pPr marL="0" indent="0" defTabSz="914400"/>
            <a:r>
              <a:rPr lang="en-US" dirty="0" smtClean="0">
                <a:latin typeface="Segoe" pitchFamily="34" charset="0"/>
              </a:rPr>
              <a:t>WPF </a:t>
            </a:r>
            <a:r>
              <a:rPr lang="en-US" dirty="0" err="1" smtClean="0">
                <a:latin typeface="Segoe" pitchFamily="34" charset="0"/>
              </a:rPr>
              <a:t>vs</a:t>
            </a:r>
            <a:r>
              <a:rPr lang="en-US" dirty="0" smtClean="0">
                <a:latin typeface="Segoe" pitchFamily="34" charset="0"/>
              </a:rPr>
              <a:t> Windows Forms Development</a:t>
            </a:r>
          </a:p>
        </p:txBody>
      </p:sp>
      <p:sp>
        <p:nvSpPr>
          <p:cNvPr id="150531" name="Rectangle 3"/>
          <p:cNvSpPr>
            <a:spLocks noGrp="1" noChangeArrowheads="1"/>
          </p:cNvSpPr>
          <p:nvPr>
            <p:ph type="body" idx="1"/>
          </p:nvPr>
        </p:nvSpPr>
        <p:spPr>
          <a:noFill/>
          <a:ln/>
        </p:spPr>
        <p:txBody>
          <a:bodyPr/>
          <a:lstStyle/>
          <a:p>
            <a:pPr defTabSz="914400"/>
            <a:r>
              <a:rPr lang="en-US" sz="2800" smtClean="0">
                <a:latin typeface="Segoe" pitchFamily="34" charset="0"/>
              </a:rPr>
              <a:t>WPF has a number of advantages over Windows Forms development which include</a:t>
            </a:r>
          </a:p>
          <a:p>
            <a:pPr lvl="1" defTabSz="914400"/>
            <a:r>
              <a:rPr lang="en-US" sz="2400" smtClean="0">
                <a:latin typeface="Segoe" pitchFamily="34" charset="0"/>
              </a:rPr>
              <a:t>Comprehensive Integration – WPF provides a uniform platform for using video, speech, text, 2D and 3D graphics</a:t>
            </a:r>
          </a:p>
          <a:p>
            <a:pPr lvl="1" defTabSz="914400"/>
            <a:r>
              <a:rPr lang="en-US" sz="2400" smtClean="0">
                <a:latin typeface="Segoe" pitchFamily="34" charset="0"/>
              </a:rPr>
              <a:t>Resolution Independence – as DPI increases, WPF applications maintain their size exactly</a:t>
            </a:r>
          </a:p>
          <a:p>
            <a:pPr lvl="2" defTabSz="914400"/>
            <a:r>
              <a:rPr lang="en-US" sz="2000" smtClean="0">
                <a:latin typeface="Segoe" pitchFamily="34" charset="0"/>
              </a:rPr>
              <a:t>Instead of shrinking, WPF applications merely get Sharpe</a:t>
            </a:r>
          </a:p>
          <a:p>
            <a:pPr defTabSz="914400"/>
            <a:endParaRPr lang="en-US" sz="2800" smtClean="0">
              <a:latin typeface="Segoe" pitchFamily="34" charset="0"/>
            </a:endParaRPr>
          </a:p>
          <a:p>
            <a:pPr defTabSz="914400"/>
            <a:endParaRPr lang="en-US" sz="2800" smtClean="0">
              <a:latin typeface="Segoe" pitchFamily="34" charset="0"/>
            </a:endParaRPr>
          </a:p>
          <a:p>
            <a:pPr defTabSz="914400"/>
            <a:endParaRPr lang="en-US" sz="2800" smtClean="0">
              <a:latin typeface="Segoe" pitchFamily="34" charset="0"/>
            </a:endParaRPr>
          </a:p>
          <a:p>
            <a:pPr defTabSz="914400"/>
            <a:endParaRPr lang="en-US" sz="2800" smtClean="0">
              <a:latin typeface="Segoe" pitchFamily="34" charset="0"/>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marL="0" indent="0" defTabSz="914400"/>
            <a:r>
              <a:rPr lang="en-US" sz="3200" smtClean="0">
                <a:latin typeface="Segoe" pitchFamily="34" charset="0"/>
              </a:rPr>
              <a:t>WPF Advantages over Windows Forms Development</a:t>
            </a:r>
          </a:p>
        </p:txBody>
      </p:sp>
      <p:sp>
        <p:nvSpPr>
          <p:cNvPr id="151555" name="Rectangle 3"/>
          <p:cNvSpPr>
            <a:spLocks noGrp="1" noChangeArrowheads="1"/>
          </p:cNvSpPr>
          <p:nvPr>
            <p:ph type="body" idx="1"/>
          </p:nvPr>
        </p:nvSpPr>
        <p:spPr>
          <a:noFill/>
          <a:ln/>
        </p:spPr>
        <p:txBody>
          <a:bodyPr/>
          <a:lstStyle/>
          <a:p>
            <a:pPr defTabSz="914400"/>
            <a:r>
              <a:rPr lang="en-US" smtClean="0">
                <a:latin typeface="Segoe" pitchFamily="34" charset="0"/>
              </a:rPr>
              <a:t>WPF supports hardware acceleration</a:t>
            </a:r>
          </a:p>
          <a:p>
            <a:pPr lvl="1" defTabSz="914400"/>
            <a:r>
              <a:rPr lang="en-US" smtClean="0">
                <a:latin typeface="Segoe" pitchFamily="34" charset="0"/>
              </a:rPr>
              <a:t>WPF applications can take advantage of GPUs on Graphics cards for smoother graphics </a:t>
            </a:r>
          </a:p>
          <a:p>
            <a:pPr defTabSz="914400"/>
            <a:r>
              <a:rPr lang="en-US" smtClean="0">
                <a:latin typeface="Segoe" pitchFamily="34" charset="0"/>
              </a:rPr>
              <a:t>WPF allows the effective separation of design work (to be performed by Designers) and functionality (to be performed by Developers)</a:t>
            </a:r>
          </a:p>
          <a:p>
            <a:pPr defTabSz="914400"/>
            <a:endParaRPr lang="en-US" smtClean="0">
              <a:latin typeface="Segoe" pitchFamily="34" charset="0"/>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pPr marL="0" indent="0" defTabSz="914400"/>
            <a:r>
              <a:rPr lang="en-US" sz="3200" smtClean="0">
                <a:latin typeface="Segoe" pitchFamily="34" charset="0"/>
              </a:rPr>
              <a:t>WPF Advantages over Windows Forms Development</a:t>
            </a:r>
          </a:p>
        </p:txBody>
      </p:sp>
      <p:sp>
        <p:nvSpPr>
          <p:cNvPr id="152579" name="Rectangle 3"/>
          <p:cNvSpPr>
            <a:spLocks noGrp="1" noChangeArrowheads="1"/>
          </p:cNvSpPr>
          <p:nvPr>
            <p:ph type="body" idx="1"/>
          </p:nvPr>
        </p:nvSpPr>
        <p:spPr>
          <a:noFill/>
          <a:ln/>
        </p:spPr>
        <p:txBody>
          <a:bodyPr/>
          <a:lstStyle/>
          <a:p>
            <a:pPr defTabSz="914400"/>
            <a:r>
              <a:rPr lang="en-US" smtClean="0">
                <a:latin typeface="Segoe" pitchFamily="34" charset="0"/>
              </a:rPr>
              <a:t>WPF supports a new model for content under which almost any control can host almost any other control</a:t>
            </a:r>
          </a:p>
          <a:p>
            <a:pPr lvl="1" defTabSz="914400"/>
            <a:r>
              <a:rPr lang="en-US" smtClean="0">
                <a:latin typeface="Segoe" pitchFamily="34" charset="0"/>
              </a:rPr>
              <a:t>This permits very rich user interfaces as almost any control can support 3D graphics, animations and even videos</a:t>
            </a:r>
          </a:p>
          <a:p>
            <a:pPr defTabSz="914400"/>
            <a:r>
              <a:rPr lang="en-US" smtClean="0">
                <a:latin typeface="Segoe" pitchFamily="34" charset="0"/>
              </a:rPr>
              <a:t>WPF supports almost complete scalability </a:t>
            </a:r>
          </a:p>
          <a:p>
            <a:pPr defTabSz="914400"/>
            <a:endParaRPr lang="en-US" smtClean="0">
              <a:latin typeface="Segoe" pitchFamily="34"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3"/>
          <p:cNvSpPr txBox="1">
            <a:spLocks noChangeArrowheads="1"/>
          </p:cNvSpPr>
          <p:nvPr/>
        </p:nvSpPr>
        <p:spPr bwMode="auto">
          <a:xfrm>
            <a:off x="152400" y="711200"/>
            <a:ext cx="8763000" cy="523220"/>
          </a:xfrm>
          <a:prstGeom prst="rect">
            <a:avLst/>
          </a:prstGeom>
          <a:noFill/>
          <a:ln w="9525">
            <a:noFill/>
            <a:miter lim="800000"/>
            <a:headEnd/>
            <a:tailEnd/>
          </a:ln>
        </p:spPr>
        <p:txBody>
          <a:bodyPr>
            <a:spAutoFit/>
          </a:bodyPr>
          <a:lstStyle/>
          <a:p>
            <a:pPr>
              <a:spcBef>
                <a:spcPct val="50000"/>
              </a:spcBef>
            </a:pPr>
            <a:r>
              <a:rPr lang="en-US" sz="2800" b="1" dirty="0">
                <a:latin typeface="+mj-lt"/>
              </a:rPr>
              <a:t>Components of the .NET Framework</a:t>
            </a:r>
          </a:p>
        </p:txBody>
      </p:sp>
      <p:pic>
        <p:nvPicPr>
          <p:cNvPr id="8195" name="Picture 4" descr="CCM01238.WMF"/>
          <p:cNvPicPr>
            <a:picLocks noChangeAspect="1"/>
          </p:cNvPicPr>
          <p:nvPr/>
        </p:nvPicPr>
        <p:blipFill>
          <a:blip r:embed="rId3" cstate="print"/>
          <a:srcRect/>
          <a:stretch>
            <a:fillRect/>
          </a:stretch>
        </p:blipFill>
        <p:spPr bwMode="auto">
          <a:xfrm>
            <a:off x="2209800" y="2400300"/>
            <a:ext cx="1524000" cy="3619500"/>
          </a:xfrm>
          <a:prstGeom prst="rect">
            <a:avLst/>
          </a:prstGeom>
          <a:noFill/>
          <a:ln w="9525">
            <a:noFill/>
            <a:miter lim="800000"/>
            <a:headEnd/>
            <a:tailEnd/>
          </a:ln>
        </p:spPr>
      </p:pic>
      <p:sp>
        <p:nvSpPr>
          <p:cNvPr id="14" name="Cloud Callout 13"/>
          <p:cNvSpPr>
            <a:spLocks noChangeArrowheads="1"/>
          </p:cNvSpPr>
          <p:nvPr/>
        </p:nvSpPr>
        <p:spPr bwMode="auto">
          <a:xfrm>
            <a:off x="3810000" y="1600200"/>
            <a:ext cx="4392613" cy="1757363"/>
          </a:xfrm>
          <a:prstGeom prst="cloudCallout">
            <a:avLst>
              <a:gd name="adj1" fmla="val -56139"/>
              <a:gd name="adj2" fmla="val 71306"/>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a:gradFill>
          <a:ln w="25400" algn="ctr">
            <a:solidFill>
              <a:srgbClr val="0D0D0D"/>
            </a:solidFill>
            <a:round/>
            <a:headEnd/>
            <a:tailEnd/>
          </a:ln>
        </p:spPr>
        <p:txBody>
          <a:bodyPr anchor="ctr"/>
          <a:lstStyle/>
          <a:p>
            <a:pPr algn="ctr">
              <a:defRPr/>
            </a:pPr>
            <a:endParaRPr lang="en-US" sz="2400">
              <a:solidFill>
                <a:schemeClr val="lt1"/>
              </a:solidFill>
              <a:latin typeface="+mn-lt"/>
            </a:endParaRPr>
          </a:p>
        </p:txBody>
      </p:sp>
      <p:sp>
        <p:nvSpPr>
          <p:cNvPr id="8197" name="TextBox 11"/>
          <p:cNvSpPr txBox="1">
            <a:spLocks noChangeArrowheads="1"/>
          </p:cNvSpPr>
          <p:nvPr/>
        </p:nvSpPr>
        <p:spPr bwMode="auto">
          <a:xfrm>
            <a:off x="4191000" y="1981200"/>
            <a:ext cx="3352800" cy="701675"/>
          </a:xfrm>
          <a:prstGeom prst="rect">
            <a:avLst/>
          </a:prstGeom>
          <a:noFill/>
          <a:ln w="9525">
            <a:noFill/>
            <a:miter lim="800000"/>
            <a:headEnd/>
            <a:tailEnd/>
          </a:ln>
        </p:spPr>
        <p:txBody>
          <a:bodyPr>
            <a:spAutoFit/>
          </a:bodyPr>
          <a:lstStyle/>
          <a:p>
            <a:pPr algn="ctr"/>
            <a:r>
              <a:rPr lang="en-US">
                <a:solidFill>
                  <a:srgbClr val="C00000"/>
                </a:solidFill>
                <a:latin typeface="Arial" charset="0"/>
                <a:cs typeface="Arial" charset="0"/>
              </a:rPr>
              <a:t>   What are the components of the .NET Framework?</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marL="0" indent="0" defTabSz="914400"/>
            <a:r>
              <a:rPr lang="en-US" smtClean="0">
                <a:latin typeface="Segoe" pitchFamily="34" charset="0"/>
              </a:rPr>
              <a:t>WPF and XAML</a:t>
            </a:r>
          </a:p>
        </p:txBody>
      </p:sp>
      <p:sp>
        <p:nvSpPr>
          <p:cNvPr id="153603" name="Rectangle 3"/>
          <p:cNvSpPr>
            <a:spLocks noGrp="1" noChangeArrowheads="1"/>
          </p:cNvSpPr>
          <p:nvPr>
            <p:ph type="body" idx="1"/>
          </p:nvPr>
        </p:nvSpPr>
        <p:spPr>
          <a:noFill/>
          <a:ln/>
        </p:spPr>
        <p:txBody>
          <a:bodyPr/>
          <a:lstStyle/>
          <a:p>
            <a:pPr defTabSz="914400"/>
            <a:r>
              <a:rPr lang="en-US" smtClean="0">
                <a:latin typeface="Segoe" pitchFamily="34" charset="0"/>
              </a:rPr>
              <a:t>XAML is a declarative programming language designed for constructing and initializing .NET objects</a:t>
            </a:r>
          </a:p>
          <a:p>
            <a:pPr defTabSz="914400"/>
            <a:r>
              <a:rPr lang="en-US" smtClean="0">
                <a:latin typeface="Segoe" pitchFamily="34" charset="0"/>
              </a:rPr>
              <a:t>XAML code is principally the textual representation of some visual element – either a graphic object or a user interface object such as a button or a combo box </a:t>
            </a:r>
          </a:p>
          <a:p>
            <a:pPr defTabSz="914400"/>
            <a:endParaRPr lang="en-US" smtClean="0">
              <a:latin typeface="Segoe" pitchFamily="34" charset="0"/>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pPr marL="0" indent="0" defTabSz="914400"/>
            <a:r>
              <a:rPr lang="en-US" smtClean="0">
                <a:latin typeface="Segoe" pitchFamily="34" charset="0"/>
              </a:rPr>
              <a:t>WPF and XAML</a:t>
            </a:r>
          </a:p>
        </p:txBody>
      </p:sp>
      <p:sp>
        <p:nvSpPr>
          <p:cNvPr id="154627" name="Rectangle 3"/>
          <p:cNvSpPr>
            <a:spLocks noGrp="1" noChangeArrowheads="1"/>
          </p:cNvSpPr>
          <p:nvPr>
            <p:ph type="body" idx="1"/>
          </p:nvPr>
        </p:nvSpPr>
        <p:spPr>
          <a:noFill/>
          <a:ln/>
        </p:spPr>
        <p:txBody>
          <a:bodyPr/>
          <a:lstStyle/>
          <a:p>
            <a:pPr defTabSz="914400">
              <a:lnSpc>
                <a:spcPct val="90000"/>
              </a:lnSpc>
            </a:pPr>
            <a:r>
              <a:rPr lang="en-US" sz="2800" smtClean="0">
                <a:latin typeface="Segoe" pitchFamily="34" charset="0"/>
              </a:rPr>
              <a:t>Under the standard paradigm the User Interface is described in XAML and the underlying functionality is built using C# (or Visual Basic      .NET)</a:t>
            </a:r>
          </a:p>
          <a:p>
            <a:pPr defTabSz="914400">
              <a:lnSpc>
                <a:spcPct val="90000"/>
              </a:lnSpc>
            </a:pPr>
            <a:r>
              <a:rPr lang="en-US" sz="2800" smtClean="0">
                <a:latin typeface="Segoe" pitchFamily="34" charset="0"/>
              </a:rPr>
              <a:t>However, using Markup Extensions Microsoft has cleverly been able to build a considerable degree functionality into XAML</a:t>
            </a:r>
          </a:p>
          <a:p>
            <a:pPr defTabSz="914400">
              <a:lnSpc>
                <a:spcPct val="90000"/>
              </a:lnSpc>
            </a:pPr>
            <a:r>
              <a:rPr lang="en-US" sz="2800" smtClean="0">
                <a:latin typeface="Segoe" pitchFamily="34" charset="0"/>
              </a:rPr>
              <a:t>Usually when things can be expressed in either C# or XAML, XAML is more terse</a:t>
            </a:r>
          </a:p>
          <a:p>
            <a:pPr defTabSz="914400">
              <a:lnSpc>
                <a:spcPct val="90000"/>
              </a:lnSpc>
            </a:pPr>
            <a:endParaRPr lang="en-US" sz="2800" smtClean="0">
              <a:latin typeface="Segoe" pitchFamily="34" charset="0"/>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marL="0" indent="0" defTabSz="914400"/>
            <a:r>
              <a:rPr lang="en-US" smtClean="0">
                <a:latin typeface="Segoe" pitchFamily="34" charset="0"/>
              </a:rPr>
              <a:t>What is WPF/E</a:t>
            </a:r>
          </a:p>
        </p:txBody>
      </p:sp>
      <p:sp>
        <p:nvSpPr>
          <p:cNvPr id="155651" name="Rectangle 3"/>
          <p:cNvSpPr>
            <a:spLocks noGrp="1" noChangeArrowheads="1"/>
          </p:cNvSpPr>
          <p:nvPr>
            <p:ph type="body" idx="1"/>
          </p:nvPr>
        </p:nvSpPr>
        <p:spPr>
          <a:noFill/>
          <a:ln/>
        </p:spPr>
        <p:txBody>
          <a:bodyPr/>
          <a:lstStyle/>
          <a:p>
            <a:pPr defTabSz="914400"/>
            <a:r>
              <a:rPr lang="en-US" smtClean="0">
                <a:latin typeface="Segoe" pitchFamily="34" charset="0"/>
              </a:rPr>
              <a:t>WPF/E stands for WPF Everywhere</a:t>
            </a:r>
          </a:p>
          <a:p>
            <a:pPr defTabSz="914400"/>
            <a:r>
              <a:rPr lang="en-US" smtClean="0">
                <a:latin typeface="Segoe" pitchFamily="34" charset="0"/>
              </a:rPr>
              <a:t>WPF/E is basically a Microsoft equivalent for Macromedia Flash</a:t>
            </a:r>
          </a:p>
          <a:p>
            <a:pPr defTabSz="914400"/>
            <a:r>
              <a:rPr lang="en-US" smtClean="0">
                <a:latin typeface="Segoe" pitchFamily="34" charset="0"/>
              </a:rPr>
              <a:t>Currently only in beta form, WPF supports Fire fox and Internet Explorer 7 on Windows and Fire fox and Safari on the MAC </a:t>
            </a:r>
          </a:p>
          <a:p>
            <a:pPr defTabSz="914400"/>
            <a:endParaRPr lang="en-US" smtClean="0">
              <a:latin typeface="Segoe" pitchFamily="34" charset="0"/>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marL="0" indent="0" defTabSz="914400"/>
            <a:r>
              <a:rPr lang="en-US" sz="3200" smtClean="0">
                <a:latin typeface="Segoe" pitchFamily="34" charset="0"/>
              </a:rPr>
              <a:t>What is the Relationship Between WPF/E and WPF</a:t>
            </a:r>
          </a:p>
        </p:txBody>
      </p:sp>
      <p:sp>
        <p:nvSpPr>
          <p:cNvPr id="156675" name="Rectangle 3"/>
          <p:cNvSpPr>
            <a:spLocks noGrp="1" noChangeArrowheads="1"/>
          </p:cNvSpPr>
          <p:nvPr>
            <p:ph type="body" idx="1"/>
          </p:nvPr>
        </p:nvSpPr>
        <p:spPr>
          <a:noFill/>
          <a:ln/>
        </p:spPr>
        <p:txBody>
          <a:bodyPr/>
          <a:lstStyle/>
          <a:p>
            <a:pPr defTabSz="914400"/>
            <a:r>
              <a:rPr lang="en-US" smtClean="0">
                <a:latin typeface="Segoe" pitchFamily="34" charset="0"/>
              </a:rPr>
              <a:t>WPF/E uses a Javascript control to host content  created using XAML</a:t>
            </a:r>
          </a:p>
          <a:p>
            <a:pPr lvl="1" defTabSz="914400"/>
            <a:r>
              <a:rPr lang="en-US" smtClean="0">
                <a:latin typeface="Segoe" pitchFamily="34" charset="0"/>
              </a:rPr>
              <a:t>Recall that vector graphics can be expressed in XAML and that WPF has very strong support for animations</a:t>
            </a:r>
          </a:p>
          <a:p>
            <a:pPr defTabSz="914400"/>
            <a:r>
              <a:rPr lang="en-US" smtClean="0">
                <a:latin typeface="Segoe" pitchFamily="34" charset="0"/>
              </a:rPr>
              <a:t>Client side event handling is processed using JavaScript</a:t>
            </a:r>
          </a:p>
          <a:p>
            <a:pPr defTabSz="914400"/>
            <a:endParaRPr lang="en-US" smtClean="0">
              <a:latin typeface="Segoe" pitchFamily="34"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normAutofit fontScale="90000"/>
          </a:bodyPr>
          <a:lstStyle/>
          <a:p>
            <a:pPr marL="0" indent="0" defTabSz="914400"/>
            <a:r>
              <a:rPr lang="en-US" smtClean="0">
                <a:latin typeface="Segoe" pitchFamily="34" charset="0"/>
              </a:rPr>
              <a:t>What is the Expressions Suite</a:t>
            </a:r>
          </a:p>
        </p:txBody>
      </p:sp>
      <p:sp>
        <p:nvSpPr>
          <p:cNvPr id="157699" name="Rectangle 3"/>
          <p:cNvSpPr>
            <a:spLocks noGrp="1" noChangeArrowheads="1"/>
          </p:cNvSpPr>
          <p:nvPr>
            <p:ph type="body" idx="1"/>
          </p:nvPr>
        </p:nvSpPr>
        <p:spPr>
          <a:noFill/>
          <a:ln/>
        </p:spPr>
        <p:txBody>
          <a:bodyPr/>
          <a:lstStyle/>
          <a:p>
            <a:pPr defTabSz="914400"/>
            <a:r>
              <a:rPr lang="en-US" smtClean="0">
                <a:latin typeface="Segoe" pitchFamily="34" charset="0"/>
              </a:rPr>
              <a:t>The Expressions Suite consists of four designer type applications </a:t>
            </a:r>
          </a:p>
          <a:p>
            <a:pPr defTabSz="914400"/>
            <a:r>
              <a:rPr lang="en-US" smtClean="0">
                <a:latin typeface="Segoe" pitchFamily="34" charset="0"/>
              </a:rPr>
              <a:t>Only one of these applications, Expressions Web Designer has been officially released (January, 2007)</a:t>
            </a:r>
          </a:p>
          <a:p>
            <a:pPr defTabSz="914400"/>
            <a:r>
              <a:rPr lang="en-US" smtClean="0">
                <a:latin typeface="Segoe" pitchFamily="34" charset="0"/>
              </a:rPr>
              <a:t>The other three releases are currently in beta release (or CTP) </a:t>
            </a:r>
          </a:p>
          <a:p>
            <a:pPr defTabSz="914400"/>
            <a:endParaRPr lang="en-US" smtClean="0">
              <a:latin typeface="Segoe" pitchFamily="34"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pPr marL="0" indent="0" defTabSz="914400"/>
            <a:r>
              <a:rPr lang="en-US" smtClean="0">
                <a:latin typeface="Segoe" pitchFamily="34" charset="0"/>
              </a:rPr>
              <a:t>Expressions Web Designer</a:t>
            </a:r>
          </a:p>
        </p:txBody>
      </p:sp>
      <p:sp>
        <p:nvSpPr>
          <p:cNvPr id="158723" name="Rectangle 3"/>
          <p:cNvSpPr>
            <a:spLocks noGrp="1" noChangeArrowheads="1"/>
          </p:cNvSpPr>
          <p:nvPr>
            <p:ph type="body" idx="1"/>
          </p:nvPr>
        </p:nvSpPr>
        <p:spPr>
          <a:noFill/>
          <a:ln/>
        </p:spPr>
        <p:txBody>
          <a:bodyPr/>
          <a:lstStyle/>
          <a:p>
            <a:pPr defTabSz="914400">
              <a:lnSpc>
                <a:spcPct val="90000"/>
              </a:lnSpc>
            </a:pPr>
            <a:r>
              <a:rPr lang="en-US" smtClean="0">
                <a:latin typeface="Segoe" pitchFamily="34" charset="0"/>
              </a:rPr>
              <a:t>This product is essentially the successor to Microsoft Front Page</a:t>
            </a:r>
          </a:p>
          <a:p>
            <a:pPr defTabSz="914400">
              <a:lnSpc>
                <a:spcPct val="90000"/>
              </a:lnSpc>
            </a:pPr>
            <a:r>
              <a:rPr lang="en-US" smtClean="0">
                <a:latin typeface="Segoe" pitchFamily="34" charset="0"/>
              </a:rPr>
              <a:t>Its principal competitor is Macromedia (Adobe) DreamWeaver</a:t>
            </a:r>
          </a:p>
          <a:p>
            <a:pPr defTabSz="914400">
              <a:lnSpc>
                <a:spcPct val="90000"/>
              </a:lnSpc>
            </a:pPr>
            <a:r>
              <a:rPr lang="en-US" smtClean="0">
                <a:latin typeface="Segoe" pitchFamily="34" charset="0"/>
              </a:rPr>
              <a:t>The emphasis by Microsoft for this product is Standards Based web design (XHTML)</a:t>
            </a:r>
          </a:p>
          <a:p>
            <a:pPr defTabSz="914400">
              <a:lnSpc>
                <a:spcPct val="90000"/>
              </a:lnSpc>
            </a:pPr>
            <a:r>
              <a:rPr lang="en-US" smtClean="0">
                <a:latin typeface="Segoe" pitchFamily="34" charset="0"/>
              </a:rPr>
              <a:t>This product has nothing at all directly to do with WPF</a:t>
            </a:r>
          </a:p>
          <a:p>
            <a:pPr defTabSz="914400">
              <a:lnSpc>
                <a:spcPct val="90000"/>
              </a:lnSpc>
            </a:pPr>
            <a:endParaRPr lang="en-US" smtClean="0">
              <a:latin typeface="Segoe" pitchFamily="34"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marL="0" indent="0" defTabSz="914400"/>
            <a:r>
              <a:rPr lang="en-US" smtClean="0">
                <a:latin typeface="Segoe" pitchFamily="34" charset="0"/>
              </a:rPr>
              <a:t>Expressions Blend</a:t>
            </a:r>
          </a:p>
        </p:txBody>
      </p:sp>
      <p:sp>
        <p:nvSpPr>
          <p:cNvPr id="159747" name="Rectangle 3"/>
          <p:cNvSpPr>
            <a:spLocks noGrp="1" noChangeArrowheads="1"/>
          </p:cNvSpPr>
          <p:nvPr>
            <p:ph type="body" idx="1"/>
          </p:nvPr>
        </p:nvSpPr>
        <p:spPr>
          <a:noFill/>
          <a:ln/>
        </p:spPr>
        <p:txBody>
          <a:bodyPr/>
          <a:lstStyle/>
          <a:p>
            <a:pPr defTabSz="914400"/>
            <a:r>
              <a:rPr lang="en-US" smtClean="0">
                <a:latin typeface="Segoe" pitchFamily="34" charset="0"/>
              </a:rPr>
              <a:t>Expressions Blend is a Visual Studio like tool for designing WPF user interfaces</a:t>
            </a:r>
          </a:p>
          <a:p>
            <a:pPr defTabSz="914400"/>
            <a:r>
              <a:rPr lang="en-US" smtClean="0">
                <a:latin typeface="Segoe" pitchFamily="34" charset="0"/>
              </a:rPr>
              <a:t>While Blend is intended for use by Designers, it is sufficiently superior to the equivalent designer in Visual Studio that most Developers will likely use it in conjunction with Visual Studio</a:t>
            </a:r>
          </a:p>
          <a:p>
            <a:pPr defTabSz="914400"/>
            <a:endParaRPr lang="en-US" smtClean="0">
              <a:latin typeface="Segoe"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normAutofit fontScale="90000"/>
          </a:bodyPr>
          <a:lstStyle/>
          <a:p>
            <a:pPr marL="0" indent="0" defTabSz="914400"/>
            <a:r>
              <a:rPr lang="en-US" smtClean="0">
                <a:latin typeface="Segoe" pitchFamily="34" charset="0"/>
              </a:rPr>
              <a:t>Expressions Graphic Designer</a:t>
            </a:r>
          </a:p>
        </p:txBody>
      </p:sp>
      <p:sp>
        <p:nvSpPr>
          <p:cNvPr id="160771" name="Rectangle 3"/>
          <p:cNvSpPr>
            <a:spLocks noGrp="1" noChangeArrowheads="1"/>
          </p:cNvSpPr>
          <p:nvPr>
            <p:ph type="body" idx="1"/>
          </p:nvPr>
        </p:nvSpPr>
        <p:spPr>
          <a:noFill/>
          <a:ln/>
        </p:spPr>
        <p:txBody>
          <a:bodyPr/>
          <a:lstStyle/>
          <a:p>
            <a:pPr defTabSz="914400">
              <a:lnSpc>
                <a:spcPct val="90000"/>
              </a:lnSpc>
            </a:pPr>
            <a:r>
              <a:rPr lang="en-US" smtClean="0">
                <a:latin typeface="Segoe" pitchFamily="34" charset="0"/>
              </a:rPr>
              <a:t>This product represents Microsoft’s attempt to move into the space occupied by Adobe Illustrator and CorelDraw</a:t>
            </a:r>
          </a:p>
          <a:p>
            <a:pPr lvl="1" defTabSz="914400">
              <a:lnSpc>
                <a:spcPct val="90000"/>
              </a:lnSpc>
            </a:pPr>
            <a:r>
              <a:rPr lang="en-US" smtClean="0">
                <a:latin typeface="Segoe" pitchFamily="34" charset="0"/>
              </a:rPr>
              <a:t>Vector Graphics</a:t>
            </a:r>
          </a:p>
          <a:p>
            <a:pPr defTabSz="914400">
              <a:lnSpc>
                <a:spcPct val="90000"/>
              </a:lnSpc>
            </a:pPr>
            <a:r>
              <a:rPr lang="en-US" smtClean="0">
                <a:latin typeface="Segoe" pitchFamily="34" charset="0"/>
              </a:rPr>
              <a:t>Graphic Designer uses XAML as its native output language</a:t>
            </a:r>
          </a:p>
          <a:p>
            <a:pPr defTabSz="914400">
              <a:lnSpc>
                <a:spcPct val="90000"/>
              </a:lnSpc>
            </a:pPr>
            <a:r>
              <a:rPr lang="en-US" smtClean="0">
                <a:latin typeface="Segoe" pitchFamily="34" charset="0"/>
              </a:rPr>
              <a:t>This, of course, facilitates using these vector graphics in WPF applications</a:t>
            </a:r>
          </a:p>
          <a:p>
            <a:pPr defTabSz="914400">
              <a:lnSpc>
                <a:spcPct val="90000"/>
              </a:lnSpc>
            </a:pPr>
            <a:endParaRPr lang="en-US" smtClean="0">
              <a:latin typeface="Segoe" pitchFamily="34"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marL="0" indent="0" defTabSz="914400"/>
            <a:r>
              <a:rPr lang="en-US" smtClean="0">
                <a:latin typeface="Segoe" pitchFamily="34" charset="0"/>
              </a:rPr>
              <a:t>Expressions Media</a:t>
            </a:r>
          </a:p>
        </p:txBody>
      </p:sp>
      <p:sp>
        <p:nvSpPr>
          <p:cNvPr id="161795" name="Rectangle 3"/>
          <p:cNvSpPr>
            <a:spLocks noGrp="1" noChangeArrowheads="1"/>
          </p:cNvSpPr>
          <p:nvPr>
            <p:ph type="body" idx="1"/>
          </p:nvPr>
        </p:nvSpPr>
        <p:spPr>
          <a:noFill/>
          <a:ln/>
        </p:spPr>
        <p:txBody>
          <a:bodyPr/>
          <a:lstStyle/>
          <a:p>
            <a:pPr defTabSz="914400"/>
            <a:r>
              <a:rPr lang="en-US" smtClean="0">
                <a:latin typeface="Segoe" pitchFamily="34" charset="0"/>
              </a:rPr>
              <a:t>The latest addition to the Expressions suite</a:t>
            </a:r>
          </a:p>
          <a:p>
            <a:pPr defTabSz="914400"/>
            <a:r>
              <a:rPr lang="en-US" smtClean="0">
                <a:latin typeface="Segoe" pitchFamily="34" charset="0"/>
              </a:rPr>
              <a:t>Represents a content management system similar to Adobe Bridge</a:t>
            </a:r>
          </a:p>
          <a:p>
            <a:pPr defTabSz="914400"/>
            <a:r>
              <a:rPr lang="en-US" smtClean="0">
                <a:latin typeface="Segoe" pitchFamily="34" charset="0"/>
              </a:rPr>
              <a:t>No direct relationship with WPF</a:t>
            </a:r>
          </a:p>
          <a:p>
            <a:pPr defTabSz="914400"/>
            <a:endParaRPr lang="en-US" smtClean="0">
              <a:latin typeface="Segoe" pitchFamily="34"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Rectangle 11264"/>
          <p:cNvPicPr>
            <a:picLocks noChangeAspect="1" noChangeArrowheads="1"/>
          </p:cNvPicPr>
          <p:nvPr/>
        </p:nvPicPr>
        <p:blipFill>
          <a:blip r:embed="rId3" cstate="print"/>
          <a:srcRect r="27052" b="7889"/>
          <a:stretch>
            <a:fillRect/>
          </a:stretch>
        </p:blipFill>
        <p:spPr bwMode="auto">
          <a:xfrm>
            <a:off x="6096000" y="4003675"/>
            <a:ext cx="3048000" cy="2854325"/>
          </a:xfrm>
          <a:prstGeom prst="rect">
            <a:avLst/>
          </a:prstGeom>
          <a:noFill/>
          <a:ln w="9525">
            <a:noFill/>
            <a:miter lim="800000"/>
            <a:headEnd/>
            <a:tailEnd/>
          </a:ln>
        </p:spPr>
      </p:pic>
      <p:grpSp>
        <p:nvGrpSpPr>
          <p:cNvPr id="2" name="Group 7"/>
          <p:cNvGrpSpPr>
            <a:grpSpLocks/>
          </p:cNvGrpSpPr>
          <p:nvPr/>
        </p:nvGrpSpPr>
        <p:grpSpPr bwMode="auto">
          <a:xfrm>
            <a:off x="7459663" y="5264150"/>
            <a:ext cx="1684337" cy="1603375"/>
            <a:chOff x="2516" y="1237"/>
            <a:chExt cx="3244" cy="3089"/>
          </a:xfrm>
        </p:grpSpPr>
        <p:pic>
          <p:nvPicPr>
            <p:cNvPr id="90116" name="Rectangle 11269"/>
            <p:cNvPicPr>
              <a:picLocks noChangeAspect="1" noChangeArrowheads="1"/>
            </p:cNvPicPr>
            <p:nvPr/>
          </p:nvPicPr>
          <p:blipFill>
            <a:blip r:embed="rId4" cstate="print"/>
            <a:srcRect/>
            <a:stretch>
              <a:fillRect/>
            </a:stretch>
          </p:blipFill>
          <p:spPr bwMode="auto">
            <a:xfrm>
              <a:off x="2516" y="3110"/>
              <a:ext cx="3244" cy="1216"/>
            </a:xfrm>
            <a:prstGeom prst="rect">
              <a:avLst/>
            </a:prstGeom>
            <a:solidFill>
              <a:schemeClr val="bg1">
                <a:alpha val="0"/>
              </a:schemeClr>
            </a:solidFill>
            <a:ln w="9525">
              <a:noFill/>
              <a:miter lim="800000"/>
              <a:headEnd/>
              <a:tailEnd/>
            </a:ln>
          </p:spPr>
        </p:pic>
        <p:grpSp>
          <p:nvGrpSpPr>
            <p:cNvPr id="3" name="Group 9"/>
            <p:cNvGrpSpPr>
              <a:grpSpLocks/>
            </p:cNvGrpSpPr>
            <p:nvPr/>
          </p:nvGrpSpPr>
          <p:grpSpPr bwMode="auto">
            <a:xfrm>
              <a:off x="2974" y="1237"/>
              <a:ext cx="2371" cy="2371"/>
              <a:chOff x="1694" y="1197"/>
              <a:chExt cx="2371" cy="2371"/>
            </a:xfrm>
          </p:grpSpPr>
          <p:pic>
            <p:nvPicPr>
              <p:cNvPr id="90118" name="Rectangle 11271"/>
              <p:cNvPicPr>
                <a:picLocks noChangeAspect="1" noChangeArrowheads="1"/>
              </p:cNvPicPr>
              <p:nvPr/>
            </p:nvPicPr>
            <p:blipFill>
              <a:blip r:embed="rId5" cstate="print"/>
              <a:srcRect/>
              <a:stretch>
                <a:fillRect/>
              </a:stretch>
            </p:blipFill>
            <p:spPr bwMode="auto">
              <a:xfrm>
                <a:off x="1694" y="2382"/>
                <a:ext cx="1186" cy="1186"/>
              </a:xfrm>
              <a:prstGeom prst="rect">
                <a:avLst/>
              </a:prstGeom>
              <a:noFill/>
              <a:ln w="9525">
                <a:noFill/>
                <a:miter lim="800000"/>
                <a:headEnd/>
                <a:tailEnd/>
              </a:ln>
            </p:spPr>
          </p:pic>
          <p:pic>
            <p:nvPicPr>
              <p:cNvPr id="90119" name="Rectangle 11272"/>
              <p:cNvPicPr>
                <a:picLocks noChangeAspect="1" noChangeArrowheads="1"/>
              </p:cNvPicPr>
              <p:nvPr/>
            </p:nvPicPr>
            <p:blipFill>
              <a:blip r:embed="rId6" cstate="print"/>
              <a:srcRect/>
              <a:stretch>
                <a:fillRect/>
              </a:stretch>
            </p:blipFill>
            <p:spPr bwMode="auto">
              <a:xfrm>
                <a:off x="2879" y="2382"/>
                <a:ext cx="1186" cy="1186"/>
              </a:xfrm>
              <a:prstGeom prst="rect">
                <a:avLst/>
              </a:prstGeom>
              <a:noFill/>
              <a:ln w="9525">
                <a:noFill/>
                <a:miter lim="800000"/>
                <a:headEnd/>
                <a:tailEnd/>
              </a:ln>
            </p:spPr>
          </p:pic>
          <p:pic>
            <p:nvPicPr>
              <p:cNvPr id="90120" name="Rectangle 11273"/>
              <p:cNvPicPr>
                <a:picLocks noChangeAspect="1" noChangeArrowheads="1"/>
              </p:cNvPicPr>
              <p:nvPr/>
            </p:nvPicPr>
            <p:blipFill>
              <a:blip r:embed="rId7" cstate="print"/>
              <a:srcRect/>
              <a:stretch>
                <a:fillRect/>
              </a:stretch>
            </p:blipFill>
            <p:spPr bwMode="auto">
              <a:xfrm>
                <a:off x="2879" y="1197"/>
                <a:ext cx="1186" cy="1186"/>
              </a:xfrm>
              <a:prstGeom prst="rect">
                <a:avLst/>
              </a:prstGeom>
              <a:noFill/>
              <a:ln w="9525">
                <a:noFill/>
                <a:miter lim="800000"/>
                <a:headEnd/>
                <a:tailEnd/>
              </a:ln>
            </p:spPr>
          </p:pic>
          <p:sp>
            <p:nvSpPr>
              <p:cNvPr id="90121" name="Oval 11274"/>
              <p:cNvSpPr>
                <a:spLocks noChangeArrowheads="1"/>
              </p:cNvSpPr>
              <p:nvPr/>
            </p:nvSpPr>
            <p:spPr bwMode="auto">
              <a:xfrm>
                <a:off x="1710" y="1206"/>
                <a:ext cx="2340" cy="2340"/>
              </a:xfrm>
              <a:prstGeom prst="ellipse">
                <a:avLst/>
              </a:prstGeom>
              <a:solidFill>
                <a:srgbClr val="000000">
                  <a:alpha val="85097"/>
                </a:srgbClr>
              </a:solidFill>
              <a:ln w="9525">
                <a:noFill/>
                <a:round/>
                <a:headEnd/>
                <a:tailEnd/>
              </a:ln>
            </p:spPr>
            <p:txBody>
              <a:bodyPr wrap="none" anchor="ctr"/>
              <a:lstStyle/>
              <a:p>
                <a:endParaRPr lang="en-US">
                  <a:solidFill>
                    <a:srgbClr val="000000"/>
                  </a:solidFill>
                </a:endParaRPr>
              </a:p>
            </p:txBody>
          </p:sp>
          <p:pic>
            <p:nvPicPr>
              <p:cNvPr id="90122" name="Rectangle 11275"/>
              <p:cNvPicPr>
                <a:picLocks noChangeAspect="1" noChangeArrowheads="1"/>
              </p:cNvPicPr>
              <p:nvPr/>
            </p:nvPicPr>
            <p:blipFill>
              <a:blip r:embed="rId8" cstate="print"/>
              <a:srcRect/>
              <a:stretch>
                <a:fillRect/>
              </a:stretch>
            </p:blipFill>
            <p:spPr bwMode="auto">
              <a:xfrm>
                <a:off x="1694" y="1197"/>
                <a:ext cx="1186" cy="1186"/>
              </a:xfrm>
              <a:prstGeom prst="rect">
                <a:avLst/>
              </a:prstGeom>
              <a:noFill/>
              <a:ln w="9525">
                <a:noFill/>
                <a:miter lim="800000"/>
                <a:headEnd/>
                <a:tailEnd/>
              </a:ln>
            </p:spPr>
          </p:pic>
          <p:pic>
            <p:nvPicPr>
              <p:cNvPr id="90123" name="Rectangle 11276"/>
              <p:cNvPicPr>
                <a:picLocks noChangeAspect="1" noChangeArrowheads="1"/>
              </p:cNvPicPr>
              <p:nvPr/>
            </p:nvPicPr>
            <p:blipFill>
              <a:blip r:embed="rId9" cstate="print"/>
              <a:srcRect/>
              <a:stretch>
                <a:fillRect/>
              </a:stretch>
            </p:blipFill>
            <p:spPr bwMode="auto">
              <a:xfrm>
                <a:off x="2019" y="1521"/>
                <a:ext cx="1722" cy="1722"/>
              </a:xfrm>
              <a:prstGeom prst="rect">
                <a:avLst/>
              </a:prstGeom>
              <a:noFill/>
              <a:ln w="9525">
                <a:noFill/>
                <a:miter lim="800000"/>
                <a:headEnd/>
                <a:tailEnd/>
              </a:ln>
            </p:spPr>
          </p:pic>
        </p:grpSp>
      </p:grpSp>
      <p:sp>
        <p:nvSpPr>
          <p:cNvPr id="73730" name="Title 73729"/>
          <p:cNvSpPr>
            <a:spLocks noGrp="1" noChangeArrowheads="1"/>
          </p:cNvSpPr>
          <p:nvPr>
            <p:ph type="title" idx="4294967295"/>
          </p:nvPr>
        </p:nvSpPr>
        <p:spPr/>
        <p:txBody>
          <a:bodyPr/>
          <a:lstStyle/>
          <a:p>
            <a:r>
              <a:rPr lang="en-US" smtClean="0">
                <a:latin typeface="Segoe" pitchFamily="34" charset="0"/>
              </a:rPr>
              <a:t>Windows CardSpace</a:t>
            </a:r>
          </a:p>
        </p:txBody>
      </p:sp>
      <p:sp>
        <p:nvSpPr>
          <p:cNvPr id="73731" name="Text Placeholder 73730"/>
          <p:cNvSpPr>
            <a:spLocks noGrp="1" noChangeArrowheads="1"/>
          </p:cNvSpPr>
          <p:nvPr>
            <p:ph type="body" idx="4294967295"/>
          </p:nvPr>
        </p:nvSpPr>
        <p:spPr>
          <a:xfrm>
            <a:off x="5105400" y="1905000"/>
            <a:ext cx="3810000" cy="4114800"/>
          </a:xfrm>
        </p:spPr>
        <p:txBody>
          <a:bodyPr/>
          <a:lstStyle/>
          <a:p>
            <a:r>
              <a:rPr lang="en-US" sz="2400" smtClean="0">
                <a:latin typeface="Segoe" pitchFamily="34" charset="0"/>
              </a:rPr>
              <a:t>Private desktop</a:t>
            </a:r>
            <a:endParaRPr lang="en-US" smtClean="0">
              <a:latin typeface="Segoe" pitchFamily="34" charset="0"/>
            </a:endParaRPr>
          </a:p>
          <a:p>
            <a:pPr lvl="1"/>
            <a:r>
              <a:rPr lang="en-US" sz="2000" smtClean="0">
                <a:latin typeface="Segoe" pitchFamily="34" charset="0"/>
              </a:rPr>
              <a:t>Separate user context</a:t>
            </a:r>
          </a:p>
          <a:p>
            <a:pPr lvl="1"/>
            <a:r>
              <a:rPr lang="en-US" sz="2000" smtClean="0">
                <a:latin typeface="Segoe" pitchFamily="34" charset="0"/>
              </a:rPr>
              <a:t>Protects against hacking</a:t>
            </a:r>
          </a:p>
          <a:p>
            <a:r>
              <a:rPr lang="en-US" sz="2400" smtClean="0">
                <a:latin typeface="Segoe" pitchFamily="34" charset="0"/>
              </a:rPr>
              <a:t>Self-issued cards</a:t>
            </a:r>
          </a:p>
          <a:p>
            <a:pPr lvl="1"/>
            <a:r>
              <a:rPr lang="en-US" sz="2000" smtClean="0">
                <a:latin typeface="Segoe" pitchFamily="34" charset="0"/>
              </a:rPr>
              <a:t>Non-corroborated</a:t>
            </a:r>
          </a:p>
          <a:p>
            <a:pPr lvl="1"/>
            <a:r>
              <a:rPr lang="en-US" sz="2000" smtClean="0">
                <a:latin typeface="Segoe" pitchFamily="34" charset="0"/>
              </a:rPr>
              <a:t>Stored locally</a:t>
            </a:r>
          </a:p>
          <a:p>
            <a:r>
              <a:rPr lang="en-US" sz="2400" smtClean="0">
                <a:latin typeface="Segoe" pitchFamily="34" charset="0"/>
              </a:rPr>
              <a:t>Managed cards</a:t>
            </a:r>
          </a:p>
          <a:p>
            <a:pPr lvl="1"/>
            <a:r>
              <a:rPr lang="en-US" sz="2000" smtClean="0">
                <a:latin typeface="Segoe" pitchFamily="34" charset="0"/>
              </a:rPr>
              <a:t>Corroborated</a:t>
            </a:r>
          </a:p>
          <a:p>
            <a:pPr lvl="1"/>
            <a:r>
              <a:rPr lang="en-US" sz="2000" smtClean="0">
                <a:latin typeface="Segoe" pitchFamily="34" charset="0"/>
              </a:rPr>
              <a:t>Stored at STS</a:t>
            </a:r>
          </a:p>
        </p:txBody>
      </p:sp>
      <p:pic>
        <p:nvPicPr>
          <p:cNvPr id="90126" name="Rectangle 11268"/>
          <p:cNvPicPr>
            <a:picLocks noChangeAspect="1" noChangeArrowheads="1"/>
          </p:cNvPicPr>
          <p:nvPr/>
        </p:nvPicPr>
        <p:blipFill>
          <a:blip r:embed="rId10" cstate="print"/>
          <a:srcRect/>
          <a:stretch>
            <a:fillRect/>
          </a:stretch>
        </p:blipFill>
        <p:spPr bwMode="auto">
          <a:xfrm>
            <a:off x="-228600" y="1600200"/>
            <a:ext cx="5715000" cy="4278313"/>
          </a:xfrm>
          <a:prstGeom prst="rect">
            <a:avLst/>
          </a:prstGeom>
          <a:noFill/>
          <a:ln w="9525">
            <a:noFill/>
            <a:miter lim="800000"/>
            <a:headEnd/>
            <a:tailEnd/>
          </a:ln>
        </p:spPr>
      </p:pic>
    </p:spTree>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bwMode="auto">
          <a:xfrm>
            <a:off x="1447800" y="1600200"/>
            <a:ext cx="7313613" cy="1447800"/>
          </a:xfrm>
          <a:noFill/>
          <a:ln>
            <a:miter lim="800000"/>
            <a:headEnd/>
            <a:tailEnd/>
          </a:ln>
        </p:spPr>
        <p:txBody>
          <a:bodyPr vert="horz" wrap="square" lIns="91440" tIns="45720" rIns="91440" bIns="45720" numCol="1" anchor="t" anchorCtr="0" compatLnSpc="1">
            <a:prstTxWarp prst="textNoShape">
              <a:avLst/>
            </a:prstTxWarp>
          </a:bodyPr>
          <a:lstStyle/>
          <a:p>
            <a:pPr>
              <a:buFontTx/>
              <a:buBlip>
                <a:blip r:embed="rId3"/>
              </a:buBlip>
            </a:pPr>
            <a:r>
              <a:rPr lang="en-US" sz="2000" dirty="0" smtClean="0">
                <a:latin typeface="Arial" charset="0"/>
                <a:cs typeface="Times New Roman" pitchFamily="18" charset="0"/>
              </a:rPr>
              <a:t>The .NET Framework consists of the following components: </a:t>
            </a:r>
          </a:p>
          <a:p>
            <a:pPr lvl="1">
              <a:buFontTx/>
              <a:buBlip>
                <a:blip r:embed="rId4"/>
              </a:buBlip>
            </a:pPr>
            <a:r>
              <a:rPr lang="en-US" sz="1800" dirty="0" smtClean="0">
                <a:latin typeface="Arial" charset="0"/>
                <a:cs typeface="Times New Roman" pitchFamily="18" charset="0"/>
              </a:rPr>
              <a:t>Common Language Runtime</a:t>
            </a:r>
          </a:p>
          <a:p>
            <a:pPr lvl="1">
              <a:buFontTx/>
              <a:buBlip>
                <a:blip r:embed="rId4"/>
              </a:buBlip>
            </a:pPr>
            <a:r>
              <a:rPr lang="en-US" sz="1800" dirty="0" smtClean="0">
                <a:latin typeface="Arial" charset="0"/>
                <a:cs typeface="Times New Roman" pitchFamily="18" charset="0"/>
              </a:rPr>
              <a:t>.NET Framework Base Classes</a:t>
            </a:r>
          </a:p>
          <a:p>
            <a:pPr lvl="1">
              <a:buFontTx/>
              <a:buBlip>
                <a:blip r:embed="rId4"/>
              </a:buBlip>
            </a:pPr>
            <a:r>
              <a:rPr lang="en-US" sz="1800" dirty="0" smtClean="0">
                <a:latin typeface="Arial" charset="0"/>
                <a:cs typeface="Times New Roman" pitchFamily="18" charset="0"/>
              </a:rPr>
              <a:t>User and program interfaces</a:t>
            </a:r>
            <a:endParaRPr lang="en-US" sz="2400" dirty="0" smtClean="0">
              <a:latin typeface="Arial" charset="0"/>
              <a:cs typeface="Times New Roman" pitchFamily="18" charset="0"/>
            </a:endParaRPr>
          </a:p>
          <a:p>
            <a:pPr>
              <a:buFontTx/>
              <a:buBlip>
                <a:blip r:embed="rId3"/>
              </a:buBlip>
            </a:pPr>
            <a:endParaRPr lang="en-US" sz="2000" dirty="0" smtClean="0">
              <a:solidFill>
                <a:schemeClr val="accent2"/>
              </a:solidFill>
              <a:latin typeface="Arial" charset="0"/>
              <a:cs typeface="Times New Roman" pitchFamily="18" charset="0"/>
            </a:endParaRPr>
          </a:p>
          <a:p>
            <a:pPr>
              <a:buFontTx/>
              <a:buBlip>
                <a:blip r:embed="rId3"/>
              </a:buBlip>
            </a:pPr>
            <a:endParaRPr lang="en-US" sz="2000" dirty="0" smtClean="0">
              <a:solidFill>
                <a:schemeClr val="accent2"/>
              </a:solidFill>
              <a:latin typeface="Arial" charset="0"/>
              <a:cs typeface="Times New Roman" pitchFamily="18" charset="0"/>
            </a:endParaRPr>
          </a:p>
          <a:p>
            <a:pPr>
              <a:buFontTx/>
              <a:buNone/>
            </a:pPr>
            <a:endParaRPr lang="en-US" sz="2000" dirty="0" smtClean="0">
              <a:solidFill>
                <a:schemeClr val="accent2"/>
              </a:solidFill>
              <a:latin typeface="Arial" charset="0"/>
              <a:cs typeface="Times New Roman" pitchFamily="18" charset="0"/>
            </a:endParaRPr>
          </a:p>
          <a:p>
            <a:pPr eaLnBrk="1" hangingPunct="1">
              <a:buFontTx/>
              <a:buNone/>
            </a:pPr>
            <a:endParaRPr lang="en-US" sz="2000" dirty="0" smtClean="0">
              <a:solidFill>
                <a:schemeClr val="accent2"/>
              </a:solidFill>
              <a:latin typeface="Arial" charset="0"/>
              <a:cs typeface="Times New Roman" pitchFamily="18" charset="0"/>
            </a:endParaRPr>
          </a:p>
          <a:p>
            <a:pPr eaLnBrk="1" hangingPunct="1"/>
            <a:endParaRPr lang="en-US" sz="2000" dirty="0" smtClean="0">
              <a:solidFill>
                <a:schemeClr val="accent2"/>
              </a:solidFill>
              <a:latin typeface="Arial" charset="0"/>
              <a:cs typeface="Times New Roman" pitchFamily="18" charset="0"/>
            </a:endParaRPr>
          </a:p>
          <a:p>
            <a:pPr eaLnBrk="1" hangingPunct="1"/>
            <a:endParaRPr lang="en-US" sz="2000" dirty="0" smtClean="0">
              <a:solidFill>
                <a:schemeClr val="accent2"/>
              </a:solidFill>
              <a:latin typeface="Arial" charset="0"/>
              <a:cs typeface="Times New Roman" pitchFamily="18" charset="0"/>
            </a:endParaRPr>
          </a:p>
          <a:p>
            <a:pPr eaLnBrk="1" hangingPunct="1">
              <a:buFontTx/>
              <a:buNone/>
            </a:pPr>
            <a:endParaRPr lang="en-US" sz="2000" dirty="0" smtClean="0">
              <a:solidFill>
                <a:schemeClr val="accent2"/>
              </a:solidFill>
              <a:latin typeface="Arial" charset="0"/>
              <a:cs typeface="Times New Roman" pitchFamily="18" charset="0"/>
            </a:endParaRPr>
          </a:p>
          <a:p>
            <a:pPr eaLnBrk="1" hangingPunct="1"/>
            <a:endParaRPr lang="en-US" sz="2000" dirty="0" smtClean="0">
              <a:solidFill>
                <a:schemeClr val="accent2"/>
              </a:solidFill>
              <a:latin typeface="Arial" charset="0"/>
              <a:cs typeface="Times New Roman" pitchFamily="18" charset="0"/>
            </a:endParaRPr>
          </a:p>
        </p:txBody>
      </p:sp>
      <p:sp>
        <p:nvSpPr>
          <p:cNvPr id="10243"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b="1" dirty="0">
              <a:solidFill>
                <a:schemeClr val="bg1"/>
              </a:solidFill>
              <a:latin typeface="Tahoma" pitchFamily="34" charset="0"/>
              <a:cs typeface="Times New Roman" pitchFamily="18" charset="0"/>
            </a:endParaRPr>
          </a:p>
          <a:p>
            <a:pPr>
              <a:spcBef>
                <a:spcPct val="50000"/>
              </a:spcBef>
            </a:pPr>
            <a:r>
              <a:rPr lang="en-US" b="1" dirty="0">
                <a:solidFill>
                  <a:schemeClr val="bg1"/>
                </a:solidFill>
                <a:latin typeface="Tahoma" pitchFamily="34" charset="0"/>
                <a:cs typeface="Times New Roman" pitchFamily="18" charset="0"/>
              </a:rPr>
              <a:t> </a:t>
            </a:r>
          </a:p>
        </p:txBody>
      </p:sp>
      <p:pic>
        <p:nvPicPr>
          <p:cNvPr id="10244" name="Picture 7" descr="JBIZ044.WMF"/>
          <p:cNvPicPr>
            <a:picLocks noChangeAspect="1"/>
          </p:cNvPicPr>
          <p:nvPr/>
        </p:nvPicPr>
        <p:blipFill>
          <a:blip r:embed="rId5" cstate="print"/>
          <a:srcRect/>
          <a:stretch>
            <a:fillRect/>
          </a:stretch>
        </p:blipFill>
        <p:spPr bwMode="auto">
          <a:xfrm>
            <a:off x="2743200" y="3429000"/>
            <a:ext cx="2276475" cy="2971800"/>
          </a:xfrm>
          <a:prstGeom prst="rect">
            <a:avLst/>
          </a:prstGeom>
          <a:noFill/>
          <a:ln w="9525">
            <a:noFill/>
            <a:miter lim="800000"/>
            <a:headEnd/>
            <a:tailEnd/>
          </a:ln>
        </p:spPr>
      </p:pic>
      <p:sp>
        <p:nvSpPr>
          <p:cNvPr id="7" name="Rectangular Callout 6"/>
          <p:cNvSpPr/>
          <p:nvPr/>
        </p:nvSpPr>
        <p:spPr>
          <a:xfrm>
            <a:off x="4953000" y="3352800"/>
            <a:ext cx="3124200" cy="762000"/>
          </a:xfrm>
          <a:prstGeom prst="wedgeRectCallout">
            <a:avLst>
              <a:gd name="adj1" fmla="val -75689"/>
              <a:gd name="adj2" fmla="val 61640"/>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46" name="TextBox 8"/>
          <p:cNvSpPr txBox="1">
            <a:spLocks noChangeArrowheads="1"/>
          </p:cNvSpPr>
          <p:nvPr/>
        </p:nvSpPr>
        <p:spPr bwMode="auto">
          <a:xfrm>
            <a:off x="5029200" y="3429000"/>
            <a:ext cx="3124200" cy="646113"/>
          </a:xfrm>
          <a:prstGeom prst="rect">
            <a:avLst/>
          </a:prstGeom>
          <a:noFill/>
          <a:ln w="9525">
            <a:noFill/>
            <a:miter lim="800000"/>
            <a:headEnd/>
            <a:tailEnd/>
          </a:ln>
        </p:spPr>
        <p:txBody>
          <a:bodyPr>
            <a:spAutoFit/>
          </a:bodyPr>
          <a:lstStyle/>
          <a:p>
            <a:pPr>
              <a:spcBef>
                <a:spcPct val="50000"/>
              </a:spcBef>
            </a:pPr>
            <a:r>
              <a:rPr lang="en-US" sz="1800">
                <a:solidFill>
                  <a:srgbClr val="C00000"/>
                </a:solidFill>
                <a:latin typeface="Arial" charset="0"/>
                <a:cs typeface="Times New Roman" pitchFamily="18" charset="0"/>
              </a:rPr>
              <a:t>Let us understand Common Language Runtime (CLR).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Rectangle 118785"/>
          <p:cNvPicPr>
            <a:picLocks noChangeAspect="1" noChangeArrowheads="1"/>
          </p:cNvPicPr>
          <p:nvPr/>
        </p:nvPicPr>
        <p:blipFill>
          <a:blip r:embed="rId3" cstate="print"/>
          <a:srcRect/>
          <a:stretch>
            <a:fillRect/>
          </a:stretch>
        </p:blipFill>
        <p:spPr bwMode="auto">
          <a:xfrm>
            <a:off x="3981450" y="2528888"/>
            <a:ext cx="2605088" cy="3165475"/>
          </a:xfrm>
          <a:prstGeom prst="rect">
            <a:avLst/>
          </a:prstGeom>
          <a:noFill/>
          <a:ln w="9525">
            <a:noFill/>
            <a:miter lim="800000"/>
            <a:headEnd/>
            <a:tailEnd/>
          </a:ln>
        </p:spPr>
      </p:pic>
      <p:pic>
        <p:nvPicPr>
          <p:cNvPr id="118787" name="Rectangle 118786"/>
          <p:cNvPicPr>
            <a:picLocks noChangeAspect="1" noChangeArrowheads="1"/>
          </p:cNvPicPr>
          <p:nvPr/>
        </p:nvPicPr>
        <p:blipFill>
          <a:blip r:embed="rId4" cstate="print"/>
          <a:srcRect/>
          <a:stretch>
            <a:fillRect/>
          </a:stretch>
        </p:blipFill>
        <p:spPr bwMode="auto">
          <a:xfrm>
            <a:off x="2814638" y="1760538"/>
            <a:ext cx="3419475" cy="1689100"/>
          </a:xfrm>
          <a:prstGeom prst="rect">
            <a:avLst/>
          </a:prstGeom>
          <a:noFill/>
          <a:ln w="9525">
            <a:noFill/>
            <a:miter lim="800000"/>
            <a:headEnd/>
            <a:tailEnd/>
          </a:ln>
        </p:spPr>
      </p:pic>
      <p:pic>
        <p:nvPicPr>
          <p:cNvPr id="118788" name="Rectangle 118787"/>
          <p:cNvPicPr>
            <a:picLocks noChangeAspect="1" noChangeArrowheads="1"/>
          </p:cNvPicPr>
          <p:nvPr/>
        </p:nvPicPr>
        <p:blipFill>
          <a:blip r:embed="rId5" cstate="print"/>
          <a:srcRect/>
          <a:stretch>
            <a:fillRect/>
          </a:stretch>
        </p:blipFill>
        <p:spPr bwMode="auto">
          <a:xfrm>
            <a:off x="2527300" y="2638425"/>
            <a:ext cx="2336800" cy="3063875"/>
          </a:xfrm>
          <a:prstGeom prst="rect">
            <a:avLst/>
          </a:prstGeom>
          <a:noFill/>
          <a:ln w="9525">
            <a:noFill/>
            <a:miter lim="800000"/>
            <a:headEnd/>
            <a:tailEnd/>
          </a:ln>
        </p:spPr>
      </p:pic>
      <p:sp>
        <p:nvSpPr>
          <p:cNvPr id="92165" name="TextBox 12291"/>
          <p:cNvSpPr txBox="1">
            <a:spLocks noChangeArrowheads="1"/>
          </p:cNvSpPr>
          <p:nvPr/>
        </p:nvSpPr>
        <p:spPr bwMode="auto">
          <a:xfrm>
            <a:off x="3597275" y="3141663"/>
            <a:ext cx="1963738" cy="895350"/>
          </a:xfrm>
          <a:prstGeom prst="rect">
            <a:avLst/>
          </a:prstGeom>
          <a:noFill/>
          <a:ln w="9525">
            <a:noFill/>
            <a:miter lim="800000"/>
            <a:headEnd/>
            <a:tailEnd/>
          </a:ln>
        </p:spPr>
        <p:txBody>
          <a:bodyPr wrap="none">
            <a:spAutoFit/>
          </a:bodyPr>
          <a:lstStyle/>
          <a:p>
            <a:pPr algn="ctr">
              <a:spcBef>
                <a:spcPct val="20000"/>
              </a:spcBef>
            </a:pPr>
            <a:r>
              <a:rPr lang="en-US" sz="2400" b="1" i="1">
                <a:latin typeface="Segoe Semibold" pitchFamily="34" charset="0"/>
              </a:rPr>
              <a:t>WS-*</a:t>
            </a:r>
          </a:p>
          <a:p>
            <a:pPr algn="ctr">
              <a:spcBef>
                <a:spcPct val="20000"/>
              </a:spcBef>
            </a:pPr>
            <a:r>
              <a:rPr lang="en-US" sz="2400" b="1" i="1">
                <a:latin typeface="Segoe Semibold" pitchFamily="34" charset="0"/>
              </a:rPr>
              <a:t>Web Services</a:t>
            </a:r>
          </a:p>
        </p:txBody>
      </p:sp>
      <p:sp>
        <p:nvSpPr>
          <p:cNvPr id="118790" name="Title 118789"/>
          <p:cNvSpPr>
            <a:spLocks noGrp="1" noChangeArrowheads="1"/>
          </p:cNvSpPr>
          <p:nvPr>
            <p:ph type="title" idx="4294967295"/>
          </p:nvPr>
        </p:nvSpPr>
        <p:spPr/>
        <p:txBody>
          <a:bodyPr/>
          <a:lstStyle/>
          <a:p>
            <a:r>
              <a:rPr lang="en-US" smtClean="0">
                <a:latin typeface="Segoe" pitchFamily="34" charset="0"/>
              </a:rPr>
              <a:t>Windows CardSpace</a:t>
            </a:r>
          </a:p>
        </p:txBody>
      </p:sp>
      <p:grpSp>
        <p:nvGrpSpPr>
          <p:cNvPr id="2" name="Group 7"/>
          <p:cNvGrpSpPr>
            <a:grpSpLocks/>
          </p:cNvGrpSpPr>
          <p:nvPr/>
        </p:nvGrpSpPr>
        <p:grpSpPr bwMode="auto">
          <a:xfrm>
            <a:off x="754063" y="1519238"/>
            <a:ext cx="2598737" cy="2228850"/>
            <a:chOff x="103" y="957"/>
            <a:chExt cx="1637" cy="1404"/>
          </a:xfrm>
        </p:grpSpPr>
        <p:pic>
          <p:nvPicPr>
            <p:cNvPr id="92168" name="Rectangle 12310"/>
            <p:cNvPicPr>
              <a:picLocks noChangeAspect="1" noChangeArrowheads="1"/>
            </p:cNvPicPr>
            <p:nvPr/>
          </p:nvPicPr>
          <p:blipFill>
            <a:blip r:embed="rId6" cstate="print"/>
            <a:srcRect/>
            <a:stretch>
              <a:fillRect/>
            </a:stretch>
          </p:blipFill>
          <p:spPr bwMode="auto">
            <a:xfrm>
              <a:off x="187" y="957"/>
              <a:ext cx="1469" cy="1357"/>
            </a:xfrm>
            <a:prstGeom prst="rect">
              <a:avLst/>
            </a:prstGeom>
            <a:noFill/>
            <a:ln w="9525">
              <a:noFill/>
              <a:miter lim="800000"/>
              <a:headEnd/>
              <a:tailEnd/>
            </a:ln>
          </p:spPr>
        </p:pic>
        <p:sp>
          <p:nvSpPr>
            <p:cNvPr id="92169" name="Rectangle 12311"/>
            <p:cNvSpPr>
              <a:spLocks noChangeArrowheads="1"/>
            </p:cNvSpPr>
            <p:nvPr/>
          </p:nvSpPr>
          <p:spPr bwMode="auto">
            <a:xfrm>
              <a:off x="103" y="2197"/>
              <a:ext cx="1637" cy="164"/>
            </a:xfrm>
            <a:prstGeom prst="rect">
              <a:avLst/>
            </a:prstGeom>
            <a:noFill/>
            <a:ln w="9525">
              <a:noFill/>
              <a:miter lim="800000"/>
              <a:headEnd/>
              <a:tailEnd/>
            </a:ln>
          </p:spPr>
          <p:txBody>
            <a:bodyPr/>
            <a:lstStyle/>
            <a:p>
              <a:pPr algn="ctr">
                <a:lnSpc>
                  <a:spcPct val="70000"/>
                </a:lnSpc>
                <a:spcBef>
                  <a:spcPct val="40000"/>
                </a:spcBef>
              </a:pPr>
              <a:r>
                <a:rPr lang="en-US" sz="2000" b="1">
                  <a:latin typeface="Segoe Semibold" pitchFamily="34" charset="0"/>
                </a:rPr>
                <a:t>User</a:t>
              </a:r>
              <a:endParaRPr lang="en-US" sz="2000">
                <a:latin typeface="Segoe Semibold" pitchFamily="34" charset="0"/>
              </a:endParaRPr>
            </a:p>
          </p:txBody>
        </p:sp>
      </p:grpSp>
      <p:grpSp>
        <p:nvGrpSpPr>
          <p:cNvPr id="3" name="Group 10"/>
          <p:cNvGrpSpPr>
            <a:grpSpLocks/>
          </p:cNvGrpSpPr>
          <p:nvPr/>
        </p:nvGrpSpPr>
        <p:grpSpPr bwMode="auto">
          <a:xfrm>
            <a:off x="5859463" y="1611313"/>
            <a:ext cx="2598737" cy="2136775"/>
            <a:chOff x="3472" y="1015"/>
            <a:chExt cx="1637" cy="1346"/>
          </a:xfrm>
        </p:grpSpPr>
        <p:pic>
          <p:nvPicPr>
            <p:cNvPr id="92171" name="Rectangle 12308"/>
            <p:cNvPicPr>
              <a:picLocks noChangeAspect="1" noChangeArrowheads="1"/>
            </p:cNvPicPr>
            <p:nvPr/>
          </p:nvPicPr>
          <p:blipFill>
            <a:blip r:embed="rId7" cstate="print"/>
            <a:srcRect/>
            <a:stretch>
              <a:fillRect/>
            </a:stretch>
          </p:blipFill>
          <p:spPr bwMode="auto">
            <a:xfrm>
              <a:off x="3651" y="1015"/>
              <a:ext cx="1280" cy="1291"/>
            </a:xfrm>
            <a:prstGeom prst="rect">
              <a:avLst/>
            </a:prstGeom>
            <a:noFill/>
            <a:ln w="9525">
              <a:noFill/>
              <a:miter lim="800000"/>
              <a:headEnd/>
              <a:tailEnd/>
            </a:ln>
          </p:spPr>
        </p:pic>
        <p:sp>
          <p:nvSpPr>
            <p:cNvPr id="92172" name="Rectangle 12309"/>
            <p:cNvSpPr>
              <a:spLocks noChangeArrowheads="1"/>
            </p:cNvSpPr>
            <p:nvPr/>
          </p:nvSpPr>
          <p:spPr bwMode="auto">
            <a:xfrm>
              <a:off x="3472" y="2197"/>
              <a:ext cx="1637" cy="164"/>
            </a:xfrm>
            <a:prstGeom prst="rect">
              <a:avLst/>
            </a:prstGeom>
            <a:noFill/>
            <a:ln w="9525">
              <a:noFill/>
              <a:miter lim="800000"/>
              <a:headEnd/>
              <a:tailEnd/>
            </a:ln>
          </p:spPr>
          <p:txBody>
            <a:bodyPr/>
            <a:lstStyle/>
            <a:p>
              <a:pPr algn="ctr">
                <a:lnSpc>
                  <a:spcPct val="70000"/>
                </a:lnSpc>
                <a:spcBef>
                  <a:spcPct val="40000"/>
                </a:spcBef>
              </a:pPr>
              <a:r>
                <a:rPr lang="en-US" sz="2000" b="1">
                  <a:latin typeface="Segoe Semibold" pitchFamily="34" charset="0"/>
                </a:rPr>
                <a:t>Relying Party</a:t>
              </a:r>
              <a:endParaRPr lang="en-US" sz="2000">
                <a:effectLst>
                  <a:outerShdw blurRad="38100" dist="38100" dir="2700000" algn="tl">
                    <a:srgbClr val="080808"/>
                  </a:outerShdw>
                </a:effectLst>
                <a:latin typeface="Segoe Semibold" pitchFamily="34" charset="0"/>
              </a:endParaRPr>
            </a:p>
          </p:txBody>
        </p:sp>
      </p:grpSp>
      <p:grpSp>
        <p:nvGrpSpPr>
          <p:cNvPr id="4" name="Group 13"/>
          <p:cNvGrpSpPr>
            <a:grpSpLocks/>
          </p:cNvGrpSpPr>
          <p:nvPr/>
        </p:nvGrpSpPr>
        <p:grpSpPr bwMode="auto">
          <a:xfrm>
            <a:off x="3271838" y="4343400"/>
            <a:ext cx="2598737" cy="2867025"/>
            <a:chOff x="2061" y="2890"/>
            <a:chExt cx="1637" cy="1806"/>
          </a:xfrm>
        </p:grpSpPr>
        <p:pic>
          <p:nvPicPr>
            <p:cNvPr id="92174" name="Rectangle 12306"/>
            <p:cNvPicPr>
              <a:picLocks noChangeAspect="1" noChangeArrowheads="1"/>
            </p:cNvPicPr>
            <p:nvPr/>
          </p:nvPicPr>
          <p:blipFill>
            <a:blip r:embed="rId8" cstate="print"/>
            <a:srcRect/>
            <a:stretch>
              <a:fillRect/>
            </a:stretch>
          </p:blipFill>
          <p:spPr bwMode="auto">
            <a:xfrm>
              <a:off x="2439" y="2890"/>
              <a:ext cx="882" cy="1806"/>
            </a:xfrm>
            <a:prstGeom prst="rect">
              <a:avLst/>
            </a:prstGeom>
            <a:noFill/>
            <a:ln w="9525">
              <a:noFill/>
              <a:miter lim="800000"/>
              <a:headEnd/>
              <a:tailEnd/>
            </a:ln>
          </p:spPr>
        </p:pic>
        <p:sp>
          <p:nvSpPr>
            <p:cNvPr id="92175" name="Rectangle 12307"/>
            <p:cNvSpPr>
              <a:spLocks noChangeArrowheads="1"/>
            </p:cNvSpPr>
            <p:nvPr/>
          </p:nvSpPr>
          <p:spPr bwMode="auto">
            <a:xfrm>
              <a:off x="2061" y="3961"/>
              <a:ext cx="1637" cy="164"/>
            </a:xfrm>
            <a:prstGeom prst="rect">
              <a:avLst/>
            </a:prstGeom>
            <a:noFill/>
            <a:ln w="9525">
              <a:noFill/>
              <a:miter lim="800000"/>
              <a:headEnd/>
              <a:tailEnd/>
            </a:ln>
          </p:spPr>
          <p:txBody>
            <a:bodyPr/>
            <a:lstStyle/>
            <a:p>
              <a:pPr algn="ctr">
                <a:lnSpc>
                  <a:spcPct val="70000"/>
                </a:lnSpc>
                <a:spcBef>
                  <a:spcPct val="40000"/>
                </a:spcBef>
              </a:pPr>
              <a:r>
                <a:rPr lang="en-US" sz="2000" b="1">
                  <a:latin typeface="Segoe Semibold" pitchFamily="34" charset="0"/>
                </a:rPr>
                <a:t>Identity Provider</a:t>
              </a:r>
              <a:endParaRPr lang="en-US" sz="2000">
                <a:latin typeface="Segoe Semibold" pitchFamily="34" charset="0"/>
              </a:endParaRPr>
            </a:p>
          </p:txBody>
        </p:sp>
      </p:grpSp>
      <p:pic>
        <p:nvPicPr>
          <p:cNvPr id="92176" name="Rectangle 12296"/>
          <p:cNvPicPr>
            <a:picLocks noChangeAspect="1" noChangeArrowheads="1"/>
          </p:cNvPicPr>
          <p:nvPr/>
        </p:nvPicPr>
        <p:blipFill>
          <a:blip r:embed="rId9" cstate="print"/>
          <a:srcRect r="27052" b="7889"/>
          <a:stretch>
            <a:fillRect/>
          </a:stretch>
        </p:blipFill>
        <p:spPr bwMode="auto">
          <a:xfrm>
            <a:off x="6096000" y="4003675"/>
            <a:ext cx="3048000" cy="2854325"/>
          </a:xfrm>
          <a:prstGeom prst="rect">
            <a:avLst/>
          </a:prstGeom>
          <a:noFill/>
          <a:ln w="9525">
            <a:noFill/>
            <a:miter lim="800000"/>
            <a:headEnd/>
            <a:tailEnd/>
          </a:ln>
        </p:spPr>
      </p:pic>
      <p:grpSp>
        <p:nvGrpSpPr>
          <p:cNvPr id="5" name="Group 19"/>
          <p:cNvGrpSpPr>
            <a:grpSpLocks/>
          </p:cNvGrpSpPr>
          <p:nvPr/>
        </p:nvGrpSpPr>
        <p:grpSpPr bwMode="auto">
          <a:xfrm>
            <a:off x="7459663" y="5264150"/>
            <a:ext cx="1684337" cy="1603375"/>
            <a:chOff x="2516" y="1237"/>
            <a:chExt cx="3244" cy="3089"/>
          </a:xfrm>
        </p:grpSpPr>
        <p:pic>
          <p:nvPicPr>
            <p:cNvPr id="92178" name="Rectangle 12298"/>
            <p:cNvPicPr>
              <a:picLocks noChangeAspect="1" noChangeArrowheads="1"/>
            </p:cNvPicPr>
            <p:nvPr/>
          </p:nvPicPr>
          <p:blipFill>
            <a:blip r:embed="rId10" cstate="print"/>
            <a:srcRect/>
            <a:stretch>
              <a:fillRect/>
            </a:stretch>
          </p:blipFill>
          <p:spPr bwMode="auto">
            <a:xfrm>
              <a:off x="2516" y="3110"/>
              <a:ext cx="3244" cy="1216"/>
            </a:xfrm>
            <a:prstGeom prst="rect">
              <a:avLst/>
            </a:prstGeom>
            <a:solidFill>
              <a:schemeClr val="bg1">
                <a:alpha val="0"/>
              </a:schemeClr>
            </a:solidFill>
            <a:ln w="9525">
              <a:noFill/>
              <a:miter lim="800000"/>
              <a:headEnd/>
              <a:tailEnd/>
            </a:ln>
          </p:spPr>
        </p:pic>
        <p:grpSp>
          <p:nvGrpSpPr>
            <p:cNvPr id="6" name="Group 21"/>
            <p:cNvGrpSpPr>
              <a:grpSpLocks/>
            </p:cNvGrpSpPr>
            <p:nvPr/>
          </p:nvGrpSpPr>
          <p:grpSpPr bwMode="auto">
            <a:xfrm>
              <a:off x="2974" y="1237"/>
              <a:ext cx="2371" cy="2371"/>
              <a:chOff x="1694" y="1197"/>
              <a:chExt cx="2371" cy="2371"/>
            </a:xfrm>
          </p:grpSpPr>
          <p:pic>
            <p:nvPicPr>
              <p:cNvPr id="92180" name="Rectangle 12300"/>
              <p:cNvPicPr>
                <a:picLocks noChangeAspect="1" noChangeArrowheads="1"/>
              </p:cNvPicPr>
              <p:nvPr/>
            </p:nvPicPr>
            <p:blipFill>
              <a:blip r:embed="rId11" cstate="print"/>
              <a:srcRect/>
              <a:stretch>
                <a:fillRect/>
              </a:stretch>
            </p:blipFill>
            <p:spPr bwMode="auto">
              <a:xfrm>
                <a:off x="1694" y="2382"/>
                <a:ext cx="1186" cy="1186"/>
              </a:xfrm>
              <a:prstGeom prst="rect">
                <a:avLst/>
              </a:prstGeom>
              <a:noFill/>
              <a:ln w="9525">
                <a:noFill/>
                <a:miter lim="800000"/>
                <a:headEnd/>
                <a:tailEnd/>
              </a:ln>
            </p:spPr>
          </p:pic>
          <p:pic>
            <p:nvPicPr>
              <p:cNvPr id="92181" name="Rectangle 12301"/>
              <p:cNvPicPr>
                <a:picLocks noChangeAspect="1" noChangeArrowheads="1"/>
              </p:cNvPicPr>
              <p:nvPr/>
            </p:nvPicPr>
            <p:blipFill>
              <a:blip r:embed="rId12" cstate="print"/>
              <a:srcRect/>
              <a:stretch>
                <a:fillRect/>
              </a:stretch>
            </p:blipFill>
            <p:spPr bwMode="auto">
              <a:xfrm>
                <a:off x="2879" y="2382"/>
                <a:ext cx="1186" cy="1186"/>
              </a:xfrm>
              <a:prstGeom prst="rect">
                <a:avLst/>
              </a:prstGeom>
              <a:noFill/>
              <a:ln w="9525">
                <a:noFill/>
                <a:miter lim="800000"/>
                <a:headEnd/>
                <a:tailEnd/>
              </a:ln>
            </p:spPr>
          </p:pic>
          <p:pic>
            <p:nvPicPr>
              <p:cNvPr id="92182" name="Rectangle 12302"/>
              <p:cNvPicPr>
                <a:picLocks noChangeAspect="1" noChangeArrowheads="1"/>
              </p:cNvPicPr>
              <p:nvPr/>
            </p:nvPicPr>
            <p:blipFill>
              <a:blip r:embed="rId13" cstate="print"/>
              <a:srcRect/>
              <a:stretch>
                <a:fillRect/>
              </a:stretch>
            </p:blipFill>
            <p:spPr bwMode="auto">
              <a:xfrm>
                <a:off x="2879" y="1197"/>
                <a:ext cx="1186" cy="1186"/>
              </a:xfrm>
              <a:prstGeom prst="rect">
                <a:avLst/>
              </a:prstGeom>
              <a:noFill/>
              <a:ln w="9525">
                <a:noFill/>
                <a:miter lim="800000"/>
                <a:headEnd/>
                <a:tailEnd/>
              </a:ln>
            </p:spPr>
          </p:pic>
          <p:sp>
            <p:nvSpPr>
              <p:cNvPr id="92183" name="Oval 12303"/>
              <p:cNvSpPr>
                <a:spLocks noChangeArrowheads="1"/>
              </p:cNvSpPr>
              <p:nvPr/>
            </p:nvSpPr>
            <p:spPr bwMode="auto">
              <a:xfrm>
                <a:off x="1710" y="1206"/>
                <a:ext cx="2340" cy="2340"/>
              </a:xfrm>
              <a:prstGeom prst="ellipse">
                <a:avLst/>
              </a:prstGeom>
              <a:solidFill>
                <a:srgbClr val="000000">
                  <a:alpha val="85097"/>
                </a:srgbClr>
              </a:solidFill>
              <a:ln w="9525">
                <a:noFill/>
                <a:round/>
                <a:headEnd/>
                <a:tailEnd/>
              </a:ln>
            </p:spPr>
            <p:txBody>
              <a:bodyPr wrap="none" anchor="ctr"/>
              <a:lstStyle/>
              <a:p>
                <a:endParaRPr lang="en-US">
                  <a:solidFill>
                    <a:srgbClr val="000000"/>
                  </a:solidFill>
                </a:endParaRPr>
              </a:p>
            </p:txBody>
          </p:sp>
          <p:pic>
            <p:nvPicPr>
              <p:cNvPr id="92184" name="Rectangle 12304"/>
              <p:cNvPicPr>
                <a:picLocks noChangeAspect="1" noChangeArrowheads="1"/>
              </p:cNvPicPr>
              <p:nvPr/>
            </p:nvPicPr>
            <p:blipFill>
              <a:blip r:embed="rId14" cstate="print"/>
              <a:srcRect/>
              <a:stretch>
                <a:fillRect/>
              </a:stretch>
            </p:blipFill>
            <p:spPr bwMode="auto">
              <a:xfrm>
                <a:off x="1694" y="1197"/>
                <a:ext cx="1186" cy="1186"/>
              </a:xfrm>
              <a:prstGeom prst="rect">
                <a:avLst/>
              </a:prstGeom>
              <a:noFill/>
              <a:ln w="9525">
                <a:noFill/>
                <a:miter lim="800000"/>
                <a:headEnd/>
                <a:tailEnd/>
              </a:ln>
            </p:spPr>
          </p:pic>
          <p:pic>
            <p:nvPicPr>
              <p:cNvPr id="92185" name="Rectangle 12305"/>
              <p:cNvPicPr>
                <a:picLocks noChangeAspect="1" noChangeArrowheads="1"/>
              </p:cNvPicPr>
              <p:nvPr/>
            </p:nvPicPr>
            <p:blipFill>
              <a:blip r:embed="rId15" cstate="print"/>
              <a:srcRect/>
              <a:stretch>
                <a:fillRect/>
              </a:stretch>
            </p:blipFill>
            <p:spPr bwMode="auto">
              <a:xfrm>
                <a:off x="2019" y="1521"/>
                <a:ext cx="1722" cy="1722"/>
              </a:xfrm>
              <a:prstGeom prst="rect">
                <a:avLst/>
              </a:prstGeom>
              <a:noFill/>
              <a:ln w="9525">
                <a:noFill/>
                <a:miter lim="800000"/>
                <a:headEnd/>
                <a:tailEnd/>
              </a:ln>
            </p:spPr>
          </p:pic>
        </p:grpSp>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wipe(left)">
                                      <p:cBhvr>
                                        <p:cTn id="7" dur="500"/>
                                        <p:tgtEl>
                                          <p:spTgt spid="11878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8786"/>
                                        </p:tgtEl>
                                        <p:attrNameLst>
                                          <p:attrName>style.visibility</p:attrName>
                                        </p:attrNameLst>
                                      </p:cBhvr>
                                      <p:to>
                                        <p:strVal val="visible"/>
                                      </p:to>
                                    </p:set>
                                    <p:animEffect transition="in" filter="wipe(up)">
                                      <p:cBhvr>
                                        <p:cTn id="11" dur="500"/>
                                        <p:tgtEl>
                                          <p:spTgt spid="11878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8788"/>
                                        </p:tgtEl>
                                        <p:attrNameLst>
                                          <p:attrName>style.visibility</p:attrName>
                                        </p:attrNameLst>
                                      </p:cBhvr>
                                      <p:to>
                                        <p:strVal val="visible"/>
                                      </p:to>
                                    </p:set>
                                    <p:animEffect transition="in" filter="wipe(down)">
                                      <p:cBhvr>
                                        <p:cTn id="15" dur="500"/>
                                        <p:tgtEl>
                                          <p:spTgt spid="118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normAutofit fontScale="90000"/>
          </a:bodyPr>
          <a:lstStyle/>
          <a:p>
            <a:pPr marL="0" indent="0" defTabSz="914400"/>
            <a:r>
              <a:rPr lang="en-US" b="1" smtClean="0">
                <a:latin typeface="Segoe" pitchFamily="34" charset="0"/>
              </a:rPr>
              <a:t>Introduction to Windows CardSpace</a:t>
            </a:r>
          </a:p>
        </p:txBody>
      </p:sp>
      <p:sp>
        <p:nvSpPr>
          <p:cNvPr id="162819" name="Rectangle 3"/>
          <p:cNvSpPr>
            <a:spLocks noGrp="1" noChangeArrowheads="1"/>
          </p:cNvSpPr>
          <p:nvPr>
            <p:ph type="body" idx="1"/>
          </p:nvPr>
        </p:nvSpPr>
        <p:spPr>
          <a:noFill/>
          <a:ln/>
        </p:spPr>
        <p:txBody>
          <a:bodyPr/>
          <a:lstStyle/>
          <a:p>
            <a:pPr defTabSz="914400">
              <a:lnSpc>
                <a:spcPct val="90000"/>
              </a:lnSpc>
            </a:pPr>
            <a:r>
              <a:rPr lang="en-US" smtClean="0">
                <a:latin typeface="Segoe" pitchFamily="34" charset="0"/>
              </a:rPr>
              <a:t>Windows CardSpace is client software that enables users to provide their digital identity to online services in a simple, secure and trusted way. </a:t>
            </a:r>
          </a:p>
          <a:p>
            <a:pPr defTabSz="914400">
              <a:lnSpc>
                <a:spcPct val="90000"/>
              </a:lnSpc>
            </a:pPr>
            <a:r>
              <a:rPr lang="en-US" smtClean="0">
                <a:latin typeface="Segoe" pitchFamily="34" charset="0"/>
              </a:rPr>
              <a:t>It is what is known as an </a:t>
            </a:r>
            <a:r>
              <a:rPr lang="en-US" i="1" smtClean="0">
                <a:latin typeface="Segoe" pitchFamily="34" charset="0"/>
              </a:rPr>
              <a:t>identity selector</a:t>
            </a:r>
          </a:p>
          <a:p>
            <a:pPr defTabSz="914400">
              <a:lnSpc>
                <a:spcPct val="90000"/>
              </a:lnSpc>
            </a:pPr>
            <a:r>
              <a:rPr lang="en-US" smtClean="0">
                <a:latin typeface="Segoe" pitchFamily="34" charset="0"/>
              </a:rPr>
              <a:t>The CardSpace UI enables users to create Personal cards (aka self-issued cards) and associate a limited set of identity data.  </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marL="0" indent="0" defTabSz="914400"/>
            <a:r>
              <a:rPr lang="en-US" b="1" smtClean="0">
                <a:latin typeface="Segoe" pitchFamily="34" charset="0"/>
              </a:rPr>
              <a:t>Windows CardSpace</a:t>
            </a:r>
          </a:p>
        </p:txBody>
      </p:sp>
      <p:sp>
        <p:nvSpPr>
          <p:cNvPr id="163843" name="Rectangle 3"/>
          <p:cNvSpPr>
            <a:spLocks noGrp="1" noChangeArrowheads="1"/>
          </p:cNvSpPr>
          <p:nvPr>
            <p:ph type="body" idx="1"/>
          </p:nvPr>
        </p:nvSpPr>
        <p:spPr>
          <a:noFill/>
          <a:ln/>
        </p:spPr>
        <p:txBody>
          <a:bodyPr/>
          <a:lstStyle/>
          <a:p>
            <a:pPr defTabSz="914400"/>
            <a:r>
              <a:rPr lang="en-US" smtClean="0">
                <a:latin typeface="Segoe" pitchFamily="34" charset="0"/>
              </a:rPr>
              <a:t>The architecture upon which CardSpace has been built – consisting of subjects, identity providers and relying parties – is called “The Identity Metasystem”. </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54625"/>
          <p:cNvSpPr>
            <a:spLocks noGrp="1" noChangeArrowheads="1"/>
          </p:cNvSpPr>
          <p:nvPr>
            <p:ph type="title" idx="4294967295"/>
          </p:nvPr>
        </p:nvSpPr>
        <p:spPr>
          <a:xfrm>
            <a:off x="304800" y="152400"/>
            <a:ext cx="8839200" cy="1143000"/>
          </a:xfrm>
        </p:spPr>
        <p:txBody>
          <a:bodyPr/>
          <a:lstStyle/>
          <a:p>
            <a:r>
              <a:rPr lang="en-US" smtClean="0">
                <a:latin typeface="Segoe" pitchFamily="34" charset="0"/>
                <a:sym typeface="Wingdings" pitchFamily="2" charset="2"/>
              </a:rPr>
              <a:t>Microsoft .NET Framework 3.0</a:t>
            </a:r>
            <a:endParaRPr lang="en-US" smtClean="0">
              <a:latin typeface="Segoe" pitchFamily="34" charset="0"/>
            </a:endParaRPr>
          </a:p>
        </p:txBody>
      </p:sp>
      <p:sp>
        <p:nvSpPr>
          <p:cNvPr id="28" name="TextBox 27"/>
          <p:cNvSpPr txBox="1">
            <a:spLocks noChangeArrowheads="1"/>
          </p:cNvSpPr>
          <p:nvPr/>
        </p:nvSpPr>
        <p:spPr>
          <a:xfrm>
            <a:off x="2790825" y="1574800"/>
            <a:ext cx="3878263" cy="549275"/>
          </a:xfrm>
          <a:prstGeom prst="rect">
            <a:avLst/>
          </a:prstGeom>
          <a:noFill/>
          <a:ln w="12700" cap="flat" cmpd="sng" algn="ctr">
            <a:noFill/>
            <a:prstDash val="solid"/>
            <a:miter lim="800000"/>
            <a:headEnd type="none" w="med" len="med"/>
            <a:tailEnd type="none" w="med" len="med"/>
          </a:ln>
          <a:effectLst/>
        </p:spPr>
        <p:txBody>
          <a:bodyPr>
            <a:spAutoFit/>
          </a:bodyPr>
          <a:lstStyle/>
          <a:p>
            <a:pPr algn="ctr" eaLnBrk="0"/>
            <a:r>
              <a:rPr lang="en-US" sz="1500" b="1">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Windows Presentation Foundation</a:t>
            </a:r>
            <a:endParaRPr lang="en-US">
              <a:ea typeface="SimSun" pitchFamily="2" charset="-122"/>
              <a:cs typeface="Times New Roman" pitchFamily="18" charset="0"/>
            </a:endParaRPr>
          </a:p>
          <a:p>
            <a:pPr algn="ctr" eaLnBrk="0"/>
            <a:r>
              <a:rPr lang="en-US" sz="1500" b="1" i="1">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Next generation user experience</a:t>
            </a:r>
          </a:p>
        </p:txBody>
      </p:sp>
      <p:sp>
        <p:nvSpPr>
          <p:cNvPr id="41" name="TextBox 40"/>
          <p:cNvSpPr txBox="1">
            <a:spLocks noChangeArrowheads="1"/>
          </p:cNvSpPr>
          <p:nvPr/>
        </p:nvSpPr>
        <p:spPr>
          <a:xfrm>
            <a:off x="2803525" y="5957888"/>
            <a:ext cx="3878263" cy="549275"/>
          </a:xfrm>
          <a:prstGeom prst="rect">
            <a:avLst/>
          </a:prstGeom>
          <a:noFill/>
          <a:ln w="12700" cap="flat" cmpd="sng" algn="ctr">
            <a:noFill/>
            <a:prstDash val="solid"/>
            <a:miter lim="800000"/>
            <a:headEnd type="none" w="med" len="med"/>
            <a:tailEnd type="none" w="med" len="med"/>
          </a:ln>
          <a:effectLst/>
        </p:spPr>
        <p:txBody>
          <a:bodyPr>
            <a:spAutoFit/>
          </a:bodyPr>
          <a:lstStyle/>
          <a:p>
            <a:pPr algn="ctr" eaLnBrk="0"/>
            <a:r>
              <a:rPr lang="en-US" sz="1500" b="1">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“CardSpace”</a:t>
            </a:r>
            <a:endParaRPr lang="en-US">
              <a:ea typeface="SimSun" pitchFamily="2" charset="-122"/>
              <a:cs typeface="Times New Roman" pitchFamily="18" charset="0"/>
            </a:endParaRPr>
          </a:p>
          <a:p>
            <a:pPr algn="ctr" eaLnBrk="0"/>
            <a:r>
              <a:rPr lang="en-US" sz="1500" b="1" i="1">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Digital identity management</a:t>
            </a:r>
          </a:p>
        </p:txBody>
      </p:sp>
      <p:sp>
        <p:nvSpPr>
          <p:cNvPr id="6334" name="TextBox 6333"/>
          <p:cNvSpPr txBox="1">
            <a:spLocks noChangeArrowheads="1"/>
          </p:cNvSpPr>
          <p:nvPr/>
        </p:nvSpPr>
        <p:spPr>
          <a:xfrm>
            <a:off x="6140450" y="3463925"/>
            <a:ext cx="3003550" cy="777875"/>
          </a:xfrm>
          <a:prstGeom prst="rect">
            <a:avLst/>
          </a:prstGeom>
          <a:noFill/>
          <a:ln w="12700" cap="flat" cmpd="sng" algn="ctr">
            <a:noFill/>
            <a:prstDash val="solid"/>
            <a:miter lim="800000"/>
            <a:headEnd type="none" w="med" len="med"/>
            <a:tailEnd type="none" w="med" len="med"/>
          </a:ln>
          <a:effectLst/>
        </p:spPr>
        <p:txBody>
          <a:bodyPr>
            <a:spAutoFit/>
          </a:bodyPr>
          <a:lstStyle/>
          <a:p>
            <a:pPr algn="ctr" eaLnBrk="0"/>
            <a:r>
              <a:rPr lang="en-US" sz="1500" b="1">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Windows Workflow          Foundation</a:t>
            </a:r>
            <a:endParaRPr lang="en-US">
              <a:ea typeface="SimSun" pitchFamily="2" charset="-122"/>
              <a:cs typeface="Times New Roman" pitchFamily="18" charset="0"/>
            </a:endParaRPr>
          </a:p>
          <a:p>
            <a:pPr algn="ctr" eaLnBrk="0"/>
            <a:r>
              <a:rPr lang="en-US" sz="1500" b="1" i="1">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Business process modeling</a:t>
            </a:r>
          </a:p>
        </p:txBody>
      </p:sp>
      <p:sp>
        <p:nvSpPr>
          <p:cNvPr id="19169" name="TextBox 19168"/>
          <p:cNvSpPr txBox="1">
            <a:spLocks noChangeArrowheads="1"/>
          </p:cNvSpPr>
          <p:nvPr/>
        </p:nvSpPr>
        <p:spPr>
          <a:xfrm>
            <a:off x="0" y="3463925"/>
            <a:ext cx="3181350" cy="777875"/>
          </a:xfrm>
          <a:prstGeom prst="rect">
            <a:avLst/>
          </a:prstGeom>
          <a:noFill/>
          <a:ln w="12700" cap="flat" cmpd="sng" algn="ctr">
            <a:noFill/>
            <a:prstDash val="solid"/>
            <a:miter lim="800000"/>
            <a:headEnd type="none" w="med" len="med"/>
            <a:tailEnd type="none" w="med" len="med"/>
          </a:ln>
          <a:effectLst/>
        </p:spPr>
        <p:txBody>
          <a:bodyPr>
            <a:spAutoFit/>
          </a:bodyPr>
          <a:lstStyle/>
          <a:p>
            <a:pPr algn="ctr" eaLnBrk="0"/>
            <a:r>
              <a:rPr lang="en-US" sz="1500" b="1">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Windows Communication Foundation</a:t>
            </a:r>
            <a:endParaRPr lang="en-US">
              <a:ea typeface="SimSun" pitchFamily="2" charset="-122"/>
              <a:cs typeface="Times New Roman" pitchFamily="18" charset="0"/>
            </a:endParaRPr>
          </a:p>
          <a:p>
            <a:pPr algn="ctr" eaLnBrk="0"/>
            <a:r>
              <a:rPr lang="en-US" sz="1500" b="1" i="1">
                <a:effectLst>
                  <a:outerShdw blurRad="38100" dist="38100" dir="2700000" algn="tl">
                    <a:srgbClr val="080808"/>
                  </a:outerShdw>
                </a:effectLst>
                <a:latin typeface="Segoe Semibold" pitchFamily="34" charset="0"/>
                <a:ea typeface="SimSun" pitchFamily="2" charset="-122"/>
                <a:cs typeface="Times New Roman" pitchFamily="18" charset="0"/>
                <a:sym typeface="Wingdings" pitchFamily="2" charset="2"/>
              </a:rPr>
              <a:t>Service-oriented development</a:t>
            </a:r>
          </a:p>
        </p:txBody>
      </p:sp>
      <p:pic>
        <p:nvPicPr>
          <p:cNvPr id="25606" name="Rectangle 25605"/>
          <p:cNvPicPr>
            <a:picLocks noChangeAspect="1" noChangeArrowheads="1"/>
          </p:cNvPicPr>
          <p:nvPr/>
        </p:nvPicPr>
        <p:blipFill>
          <a:blip r:embed="rId3" cstate="print"/>
          <a:srcRect/>
          <a:stretch>
            <a:fillRect/>
          </a:stretch>
        </p:blipFill>
        <p:spPr bwMode="auto">
          <a:xfrm>
            <a:off x="7523163" y="5715000"/>
            <a:ext cx="1544637" cy="695325"/>
          </a:xfrm>
          <a:prstGeom prst="rect">
            <a:avLst/>
          </a:prstGeom>
          <a:noFill/>
          <a:ln w="9525">
            <a:noFill/>
            <a:miter lim="800000"/>
            <a:headEnd/>
            <a:tailEnd/>
          </a:ln>
        </p:spPr>
      </p:pic>
      <p:pic>
        <p:nvPicPr>
          <p:cNvPr id="25607" name="Rectangle 25606"/>
          <p:cNvPicPr>
            <a:picLocks noChangeAspect="1" noChangeArrowheads="1"/>
          </p:cNvPicPr>
          <p:nvPr/>
        </p:nvPicPr>
        <p:blipFill>
          <a:blip r:embed="rId4" cstate="print"/>
          <a:srcRect/>
          <a:stretch>
            <a:fillRect/>
          </a:stretch>
        </p:blipFill>
        <p:spPr bwMode="auto">
          <a:xfrm>
            <a:off x="2852738" y="4670425"/>
            <a:ext cx="3794125" cy="1422400"/>
          </a:xfrm>
          <a:prstGeom prst="rect">
            <a:avLst/>
          </a:prstGeom>
          <a:solidFill>
            <a:schemeClr val="bg1">
              <a:alpha val="0"/>
            </a:schemeClr>
          </a:solidFill>
          <a:ln w="9525">
            <a:noFill/>
            <a:miter lim="800000"/>
            <a:headEnd/>
            <a:tailEnd/>
          </a:ln>
        </p:spPr>
      </p:pic>
      <p:grpSp>
        <p:nvGrpSpPr>
          <p:cNvPr id="2" name="Group 27"/>
          <p:cNvGrpSpPr>
            <a:grpSpLocks/>
          </p:cNvGrpSpPr>
          <p:nvPr/>
        </p:nvGrpSpPr>
        <p:grpSpPr bwMode="auto">
          <a:xfrm>
            <a:off x="3360738" y="2471738"/>
            <a:ext cx="2774950" cy="2771775"/>
            <a:chOff x="1694" y="1197"/>
            <a:chExt cx="2371" cy="2371"/>
          </a:xfrm>
        </p:grpSpPr>
        <p:pic>
          <p:nvPicPr>
            <p:cNvPr id="25609" name="Rectangle 25608"/>
            <p:cNvPicPr>
              <a:picLocks noChangeAspect="1" noChangeArrowheads="1"/>
            </p:cNvPicPr>
            <p:nvPr/>
          </p:nvPicPr>
          <p:blipFill>
            <a:blip r:embed="rId5" cstate="print"/>
            <a:srcRect/>
            <a:stretch>
              <a:fillRect/>
            </a:stretch>
          </p:blipFill>
          <p:spPr bwMode="auto">
            <a:xfrm>
              <a:off x="1694" y="1197"/>
              <a:ext cx="1186" cy="1186"/>
            </a:xfrm>
            <a:prstGeom prst="rect">
              <a:avLst/>
            </a:prstGeom>
            <a:noFill/>
            <a:ln w="9525">
              <a:noFill/>
              <a:miter lim="800000"/>
              <a:headEnd/>
              <a:tailEnd/>
            </a:ln>
          </p:spPr>
        </p:pic>
        <p:pic>
          <p:nvPicPr>
            <p:cNvPr id="25610" name="Rectangle 25609"/>
            <p:cNvPicPr>
              <a:picLocks noChangeAspect="1" noChangeArrowheads="1"/>
            </p:cNvPicPr>
            <p:nvPr/>
          </p:nvPicPr>
          <p:blipFill>
            <a:blip r:embed="rId6" cstate="print"/>
            <a:srcRect/>
            <a:stretch>
              <a:fillRect/>
            </a:stretch>
          </p:blipFill>
          <p:spPr bwMode="auto">
            <a:xfrm>
              <a:off x="2879" y="1197"/>
              <a:ext cx="1186" cy="1186"/>
            </a:xfrm>
            <a:prstGeom prst="rect">
              <a:avLst/>
            </a:prstGeom>
            <a:noFill/>
            <a:ln w="9525">
              <a:noFill/>
              <a:miter lim="800000"/>
              <a:headEnd/>
              <a:tailEnd/>
            </a:ln>
          </p:spPr>
        </p:pic>
        <p:pic>
          <p:nvPicPr>
            <p:cNvPr id="25611" name="Rectangle 25610"/>
            <p:cNvPicPr>
              <a:picLocks noChangeAspect="1" noChangeArrowheads="1"/>
            </p:cNvPicPr>
            <p:nvPr/>
          </p:nvPicPr>
          <p:blipFill>
            <a:blip r:embed="rId7" cstate="print"/>
            <a:srcRect/>
            <a:stretch>
              <a:fillRect/>
            </a:stretch>
          </p:blipFill>
          <p:spPr bwMode="auto">
            <a:xfrm>
              <a:off x="1694" y="2382"/>
              <a:ext cx="1186" cy="1186"/>
            </a:xfrm>
            <a:prstGeom prst="rect">
              <a:avLst/>
            </a:prstGeom>
            <a:noFill/>
            <a:ln w="9525">
              <a:noFill/>
              <a:miter lim="800000"/>
              <a:headEnd/>
              <a:tailEnd/>
            </a:ln>
          </p:spPr>
        </p:pic>
        <p:pic>
          <p:nvPicPr>
            <p:cNvPr id="25612" name="Rectangle 25611"/>
            <p:cNvPicPr>
              <a:picLocks noChangeAspect="1" noChangeArrowheads="1"/>
            </p:cNvPicPr>
            <p:nvPr/>
          </p:nvPicPr>
          <p:blipFill>
            <a:blip r:embed="rId8" cstate="print"/>
            <a:srcRect/>
            <a:stretch>
              <a:fillRect/>
            </a:stretch>
          </p:blipFill>
          <p:spPr bwMode="auto">
            <a:xfrm>
              <a:off x="2879" y="2382"/>
              <a:ext cx="1186" cy="1186"/>
            </a:xfrm>
            <a:prstGeom prst="rect">
              <a:avLst/>
            </a:prstGeom>
            <a:noFill/>
            <a:ln w="9525">
              <a:noFill/>
              <a:miter lim="800000"/>
              <a:headEnd/>
              <a:tailEnd/>
            </a:ln>
          </p:spPr>
        </p:pic>
        <p:pic>
          <p:nvPicPr>
            <p:cNvPr id="25613" name="Rectangle 25612"/>
            <p:cNvPicPr>
              <a:picLocks noChangeAspect="1" noChangeArrowheads="1"/>
            </p:cNvPicPr>
            <p:nvPr/>
          </p:nvPicPr>
          <p:blipFill>
            <a:blip r:embed="rId9" cstate="print"/>
            <a:srcRect/>
            <a:stretch>
              <a:fillRect/>
            </a:stretch>
          </p:blipFill>
          <p:spPr bwMode="auto">
            <a:xfrm>
              <a:off x="2019" y="1522"/>
              <a:ext cx="1722" cy="1722"/>
            </a:xfrm>
            <a:prstGeom prst="rect">
              <a:avLst/>
            </a:prstGeom>
            <a:noFill/>
            <a:ln w="9525">
              <a:noFill/>
              <a:miter lim="800000"/>
              <a:headEnd/>
              <a:tailEnd/>
            </a:ln>
          </p:spPr>
        </p:pic>
      </p:grpSp>
    </p:spTree>
  </p:cSld>
  <p:clrMapOvr>
    <a:masterClrMapping/>
  </p:clrMapOvr>
  <p:transition spd="med">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4294967295"/>
          </p:nvPr>
        </p:nvSpPr>
        <p:spPr bwMode="auto">
          <a:xfrm>
            <a:off x="1447800" y="1600200"/>
            <a:ext cx="7505700" cy="4800600"/>
          </a:xfrm>
          <a:prstGeom prst="rect">
            <a:avLst/>
          </a:prstGeom>
          <a:noFill/>
          <a:ln>
            <a:miter lim="800000"/>
            <a:headEnd/>
            <a:tailEnd/>
          </a:ln>
        </p:spPr>
        <p:txBody>
          <a:bodyPr/>
          <a:lstStyle/>
          <a:p>
            <a:pPr>
              <a:buFontTx/>
              <a:buBlip>
                <a:blip r:embed="rId3"/>
              </a:buBlip>
            </a:pPr>
            <a:r>
              <a:rPr lang="en-US" sz="2000" dirty="0" smtClean="0">
                <a:latin typeface="Arial" charset="0"/>
                <a:cs typeface="Times New Roman" pitchFamily="18" charset="0"/>
              </a:rPr>
              <a:t>Common Language Runtime (CLR): </a:t>
            </a:r>
          </a:p>
          <a:p>
            <a:pPr lvl="1">
              <a:buFontTx/>
              <a:buBlip>
                <a:blip r:embed="rId4"/>
              </a:buBlip>
            </a:pPr>
            <a:r>
              <a:rPr lang="en-US" sz="1800" dirty="0" smtClean="0">
                <a:latin typeface="Arial" charset="0"/>
                <a:cs typeface="Times New Roman" pitchFamily="18" charset="0"/>
              </a:rPr>
              <a:t>Is the environment where all programs using .NET technologies are executed.</a:t>
            </a:r>
          </a:p>
          <a:p>
            <a:pPr lvl="1">
              <a:buFontTx/>
              <a:buBlip>
                <a:blip r:embed="rId4"/>
              </a:buBlip>
            </a:pPr>
            <a:r>
              <a:rPr lang="en-US" sz="1800" dirty="0" smtClean="0">
                <a:latin typeface="Arial" charset="0"/>
                <a:cs typeface="Times New Roman" pitchFamily="18" charset="0"/>
              </a:rPr>
              <a:t>Provides services such as code compilation, memory allocation, and garbage collection.</a:t>
            </a:r>
          </a:p>
          <a:p>
            <a:pPr lvl="1">
              <a:buFontTx/>
              <a:buBlip>
                <a:blip r:embed="rId4"/>
              </a:buBlip>
            </a:pPr>
            <a:r>
              <a:rPr lang="en-US" sz="1800" dirty="0" smtClean="0">
                <a:latin typeface="Arial" charset="0"/>
                <a:cs typeface="Times New Roman" pitchFamily="18" charset="0"/>
              </a:rPr>
              <a:t>Allows the execution of code across different platforms by translating code into Intermediate Language (IL).</a:t>
            </a:r>
          </a:p>
          <a:p>
            <a:pPr>
              <a:buFontTx/>
              <a:buBlip>
                <a:blip r:embed="rId3"/>
              </a:buBlip>
            </a:pPr>
            <a:r>
              <a:rPr lang="en-US" sz="2000" dirty="0" smtClean="0">
                <a:latin typeface="Arial" charset="0"/>
                <a:cs typeface="Times New Roman" pitchFamily="18" charset="0"/>
              </a:rPr>
              <a:t>IL is a low level language that the CLR understands. </a:t>
            </a:r>
          </a:p>
          <a:p>
            <a:pPr>
              <a:buFontTx/>
              <a:buBlip>
                <a:blip r:embed="rId3"/>
              </a:buBlip>
            </a:pPr>
            <a:r>
              <a:rPr lang="en-US" sz="2000" dirty="0" smtClean="0">
                <a:latin typeface="Arial" charset="0"/>
                <a:cs typeface="Times New Roman" pitchFamily="18" charset="0"/>
              </a:rPr>
              <a:t>IL is converted into machine language during execution by the Just-In-Time compiler. </a:t>
            </a:r>
          </a:p>
          <a:p>
            <a:pPr>
              <a:buFontTx/>
              <a:buBlip>
                <a:blip r:embed="rId3"/>
              </a:buBlip>
            </a:pPr>
            <a:r>
              <a:rPr lang="en-US" sz="2000" dirty="0" smtClean="0">
                <a:latin typeface="Arial" charset="0"/>
                <a:cs typeface="Times New Roman" pitchFamily="18" charset="0"/>
              </a:rPr>
              <a:t>During JIT compilation, code is also checked for type safety.</a:t>
            </a:r>
          </a:p>
        </p:txBody>
      </p:sp>
      <p:sp>
        <p:nvSpPr>
          <p:cNvPr id="11267" name="Text Box 3"/>
          <p:cNvSpPr txBox="1">
            <a:spLocks noChangeArrowheads="1"/>
          </p:cNvSpPr>
          <p:nvPr/>
        </p:nvSpPr>
        <p:spPr bwMode="auto">
          <a:xfrm>
            <a:off x="152400" y="711200"/>
            <a:ext cx="8763000" cy="938719"/>
          </a:xfrm>
          <a:prstGeom prst="rect">
            <a:avLst/>
          </a:prstGeom>
          <a:noFill/>
          <a:ln w="9525">
            <a:noFill/>
            <a:miter lim="800000"/>
            <a:headEnd/>
            <a:tailEnd/>
          </a:ln>
        </p:spPr>
        <p:txBody>
          <a:bodyPr>
            <a:spAutoFit/>
          </a:bodyPr>
          <a:lstStyle/>
          <a:p>
            <a:pPr marL="0" lvl="1">
              <a:spcBef>
                <a:spcPct val="50000"/>
              </a:spcBef>
            </a:pPr>
            <a:r>
              <a:rPr lang="en-US" sz="2800" b="1" dirty="0">
                <a:latin typeface="+mj-lt"/>
              </a:rPr>
              <a:t>Components of the .NET </a:t>
            </a:r>
            <a:r>
              <a:rPr lang="en-US" sz="2800" b="1" dirty="0" smtClean="0">
                <a:latin typeface="+mj-lt"/>
              </a:rPr>
              <a:t>Framework</a:t>
            </a:r>
            <a:endParaRPr lang="en-US" b="1" dirty="0">
              <a:solidFill>
                <a:schemeClr val="bg1"/>
              </a:solidFill>
              <a:latin typeface="Tahoma" pitchFamily="34" charset="0"/>
              <a:cs typeface="Times New Roman" pitchFamily="18" charset="0"/>
            </a:endParaRPr>
          </a:p>
          <a:p>
            <a:pPr>
              <a:spcBef>
                <a:spcPct val="50000"/>
              </a:spcBef>
            </a:pPr>
            <a:r>
              <a:rPr lang="en-US" b="1" dirty="0">
                <a:solidFill>
                  <a:schemeClr val="bg1"/>
                </a:solidFill>
                <a:latin typeface="Tahoma" pitchFamily="34" charset="0"/>
                <a:cs typeface="Times New Roman" pitchFamily="18" charset="0"/>
              </a:rPr>
              <a:t> </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9.2"/>
</p:tagLst>
</file>

<file path=ppt/tags/tag2.xml><?xml version="1.0" encoding="utf-8"?>
<p:tagLst xmlns:a="http://schemas.openxmlformats.org/drawingml/2006/main" xmlns:r="http://schemas.openxmlformats.org/officeDocument/2006/relationships" xmlns:p="http://schemas.openxmlformats.org/presentationml/2006/main">
  <p:tag name="TIMING" val="|21.8|29.7"/>
</p:tagLst>
</file>

<file path=ppt/tags/tag3.xml><?xml version="1.0" encoding="utf-8"?>
<p:tagLst xmlns:a="http://schemas.openxmlformats.org/drawingml/2006/main" xmlns:r="http://schemas.openxmlformats.org/officeDocument/2006/relationships" xmlns:p="http://schemas.openxmlformats.org/presentationml/2006/main">
  <p:tag name="TIMING" val="|52.8|77.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262</TotalTime>
  <Words>4030</Words>
  <Application>Microsoft Office PowerPoint</Application>
  <PresentationFormat>On-screen Show (4:3)</PresentationFormat>
  <Paragraphs>735</Paragraphs>
  <Slides>83</Slides>
  <Notes>56</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83</vt:i4>
      </vt:variant>
    </vt:vector>
  </HeadingPairs>
  <TitlesOfParts>
    <vt:vector size="100" baseType="lpstr">
      <vt:lpstr>MS PGothic</vt:lpstr>
      <vt:lpstr>SimSun</vt:lpstr>
      <vt:lpstr>Arial</vt:lpstr>
      <vt:lpstr>Calibri</vt:lpstr>
      <vt:lpstr>Constantia</vt:lpstr>
      <vt:lpstr>Franklin Gothic Book</vt:lpstr>
      <vt:lpstr>Franklin Gothic Medium</vt:lpstr>
      <vt:lpstr>Garamond</vt:lpstr>
      <vt:lpstr>Segoe</vt:lpstr>
      <vt:lpstr>Segoe Semibold</vt:lpstr>
      <vt:lpstr>Tahoma</vt:lpstr>
      <vt:lpstr>Times</vt:lpstr>
      <vt:lpstr>Times New Roman</vt:lpstr>
      <vt:lpstr>Trebuchet MS</vt:lpstr>
      <vt:lpstr>Wingdings</vt:lpstr>
      <vt:lpstr>Wingdings 2</vt:lpstr>
      <vt:lpstr>Flow</vt:lpstr>
      <vt:lpstr>.NET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Software Development Trends</vt:lpstr>
      <vt:lpstr>Microsoft .NET Framework 3.0</vt:lpstr>
      <vt:lpstr>Windows Communication Foundation</vt:lpstr>
      <vt:lpstr>Windows Communication Foundation</vt:lpstr>
      <vt:lpstr>Our Solution: Programming WCF</vt:lpstr>
      <vt:lpstr>Our Solution: Programming WCF</vt:lpstr>
      <vt:lpstr>Our Solution: Programming WCF</vt:lpstr>
      <vt:lpstr>Our Solution: WCF Architecture</vt:lpstr>
      <vt:lpstr>WCF Live 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Windows Workflow Foundation</vt:lpstr>
      <vt:lpstr>What Is A Workflow?</vt:lpstr>
      <vt:lpstr>Windows Workflow Foundation</vt:lpstr>
      <vt:lpstr>Workflow Authoring Modes</vt:lpstr>
      <vt:lpstr>What are Activities?</vt:lpstr>
      <vt:lpstr>Activities: An Extensible Approach</vt:lpstr>
      <vt:lpstr>Flexible Control Flow</vt:lpstr>
      <vt:lpstr>Windows Workflow Foundation</vt:lpstr>
      <vt:lpstr>WF Live Coding</vt:lpstr>
      <vt:lpstr>PowerPoint Presentation</vt:lpstr>
      <vt:lpstr>PowerPoint Presentation</vt:lpstr>
      <vt:lpstr>PowerPoint Presentation</vt:lpstr>
      <vt:lpstr>PowerPoint Presentation</vt:lpstr>
      <vt:lpstr>Windows Presentation Foundation</vt:lpstr>
      <vt:lpstr>Windows Presentation Foundation</vt:lpstr>
      <vt:lpstr>Windows Presentation Foundation</vt:lpstr>
      <vt:lpstr>PowerPoint Presentation</vt:lpstr>
      <vt:lpstr>WPF vs Windows Forms Development</vt:lpstr>
      <vt:lpstr>WPF Advantages over Windows Forms Development</vt:lpstr>
      <vt:lpstr>WPF Advantages over Windows Forms Development</vt:lpstr>
      <vt:lpstr>WPF and XAML</vt:lpstr>
      <vt:lpstr>WPF and XAML</vt:lpstr>
      <vt:lpstr>What is WPF/E</vt:lpstr>
      <vt:lpstr>What is the Relationship Between WPF/E and WPF</vt:lpstr>
      <vt:lpstr>What is the Expressions Suite</vt:lpstr>
      <vt:lpstr>Expressions Web Designer</vt:lpstr>
      <vt:lpstr>Expressions Blend</vt:lpstr>
      <vt:lpstr>Expressions Graphic Designer</vt:lpstr>
      <vt:lpstr>Expressions Media</vt:lpstr>
      <vt:lpstr>Windows CardSpace</vt:lpstr>
      <vt:lpstr>Windows CardSpace</vt:lpstr>
      <vt:lpstr>Introduction to Windows CardSpace</vt:lpstr>
      <vt:lpstr>Windows CardSpace</vt:lpstr>
      <vt:lpstr>Microsoft .NET Framework 3.0</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Citrix® XenApp Server 6: -</dc:title>
  <dc:creator>admin</dc:creator>
  <cp:lastModifiedBy>Naveen</cp:lastModifiedBy>
  <cp:revision>46</cp:revision>
  <dcterms:created xsi:type="dcterms:W3CDTF">2011-11-20T13:00:57Z</dcterms:created>
  <dcterms:modified xsi:type="dcterms:W3CDTF">2014-03-05T09:00:36Z</dcterms:modified>
</cp:coreProperties>
</file>